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Gloria Hallelujah" charset="0"/>
      <p:regular r:id="rId23"/>
    </p:embeddedFont>
    <p:embeddedFont>
      <p:font typeface="Berlin Sans FB" pitchFamily="34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2.png"/><Relationship Id="rId7" Type="http://schemas.openxmlformats.org/officeDocument/2006/relationships/image" Target="../media/image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svg"/><Relationship Id="rId5" Type="http://schemas.openxmlformats.org/officeDocument/2006/relationships/image" Target="../media/image53.png"/><Relationship Id="rId10" Type="http://schemas.openxmlformats.org/officeDocument/2006/relationships/image" Target="../media/image104.svg"/><Relationship Id="rId4" Type="http://schemas.openxmlformats.org/officeDocument/2006/relationships/image" Target="../media/image100.sv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14.svg"/><Relationship Id="rId3" Type="http://schemas.openxmlformats.org/officeDocument/2006/relationships/image" Target="../media/image106.svg"/><Relationship Id="rId7" Type="http://schemas.openxmlformats.org/officeDocument/2006/relationships/image" Target="../media/image108.svg"/><Relationship Id="rId12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12.svg"/><Relationship Id="rId5" Type="http://schemas.openxmlformats.org/officeDocument/2006/relationships/image" Target="../media/image12.sv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1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1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7.svg"/><Relationship Id="rId7" Type="http://schemas.openxmlformats.org/officeDocument/2006/relationships/image" Target="../media/image13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133.svg"/><Relationship Id="rId5" Type="http://schemas.openxmlformats.org/officeDocument/2006/relationships/image" Target="../media/image129.svg"/><Relationship Id="rId10" Type="http://schemas.openxmlformats.org/officeDocument/2006/relationships/image" Target="../media/image71.png"/><Relationship Id="rId4" Type="http://schemas.openxmlformats.org/officeDocument/2006/relationships/image" Target="../media/image69.png"/><Relationship Id="rId9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4.svg"/><Relationship Id="rId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35.svg"/><Relationship Id="rId7" Type="http://schemas.openxmlformats.org/officeDocument/2006/relationships/image" Target="../media/image112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37.svg"/><Relationship Id="rId4" Type="http://schemas.openxmlformats.org/officeDocument/2006/relationships/image" Target="../media/image73.png"/><Relationship Id="rId9" Type="http://schemas.openxmlformats.org/officeDocument/2006/relationships/image" Target="../media/image13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svg"/><Relationship Id="rId18" Type="http://schemas.openxmlformats.org/officeDocument/2006/relationships/image" Target="../media/image34.png"/><Relationship Id="rId26" Type="http://schemas.openxmlformats.org/officeDocument/2006/relationships/image" Target="../media/image37.png"/><Relationship Id="rId3" Type="http://schemas.openxmlformats.org/officeDocument/2006/relationships/image" Target="../media/image58.svg"/><Relationship Id="rId21" Type="http://schemas.openxmlformats.org/officeDocument/2006/relationships/image" Target="../media/image20.svg"/><Relationship Id="rId34" Type="http://schemas.openxmlformats.org/officeDocument/2006/relationships/image" Target="../media/image40.png"/><Relationship Id="rId7" Type="http://schemas.openxmlformats.org/officeDocument/2006/relationships/image" Target="../media/image62.svg"/><Relationship Id="rId12" Type="http://schemas.openxmlformats.org/officeDocument/2006/relationships/image" Target="../media/image25.png"/><Relationship Id="rId17" Type="http://schemas.openxmlformats.org/officeDocument/2006/relationships/image" Target="../media/image66.svg"/><Relationship Id="rId25" Type="http://schemas.openxmlformats.org/officeDocument/2006/relationships/image" Target="../media/image72.svg"/><Relationship Id="rId33" Type="http://schemas.openxmlformats.org/officeDocument/2006/relationships/image" Target="../media/image22.svg"/><Relationship Id="rId2" Type="http://schemas.openxmlformats.org/officeDocument/2006/relationships/image" Target="../media/image29.png"/><Relationship Id="rId16" Type="http://schemas.openxmlformats.org/officeDocument/2006/relationships/image" Target="../media/image33.png"/><Relationship Id="rId20" Type="http://schemas.openxmlformats.org/officeDocument/2006/relationships/image" Target="../media/image10.png"/><Relationship Id="rId29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4.svg"/><Relationship Id="rId24" Type="http://schemas.openxmlformats.org/officeDocument/2006/relationships/image" Target="../media/image36.png"/><Relationship Id="rId32" Type="http://schemas.openxmlformats.org/officeDocument/2006/relationships/image" Target="../media/image11.png"/><Relationship Id="rId37" Type="http://schemas.openxmlformats.org/officeDocument/2006/relationships/image" Target="../media/image82.svg"/><Relationship Id="rId5" Type="http://schemas.openxmlformats.org/officeDocument/2006/relationships/image" Target="../media/image60.svg"/><Relationship Id="rId15" Type="http://schemas.openxmlformats.org/officeDocument/2006/relationships/image" Target="../media/image36.svg"/><Relationship Id="rId23" Type="http://schemas.openxmlformats.org/officeDocument/2006/relationships/image" Target="../media/image70.svg"/><Relationship Id="rId28" Type="http://schemas.openxmlformats.org/officeDocument/2006/relationships/image" Target="../media/image38.png"/><Relationship Id="rId36" Type="http://schemas.openxmlformats.org/officeDocument/2006/relationships/image" Target="../media/image41.png"/><Relationship Id="rId10" Type="http://schemas.openxmlformats.org/officeDocument/2006/relationships/image" Target="../media/image12.png"/><Relationship Id="rId19" Type="http://schemas.openxmlformats.org/officeDocument/2006/relationships/image" Target="../media/image68.svg"/><Relationship Id="rId31" Type="http://schemas.openxmlformats.org/officeDocument/2006/relationships/image" Target="../media/image78.svg"/><Relationship Id="rId4" Type="http://schemas.openxmlformats.org/officeDocument/2006/relationships/image" Target="../media/image30.png"/><Relationship Id="rId9" Type="http://schemas.openxmlformats.org/officeDocument/2006/relationships/image" Target="../media/image64.svg"/><Relationship Id="rId14" Type="http://schemas.openxmlformats.org/officeDocument/2006/relationships/image" Target="../media/image18.png"/><Relationship Id="rId22" Type="http://schemas.openxmlformats.org/officeDocument/2006/relationships/image" Target="../media/image35.png"/><Relationship Id="rId27" Type="http://schemas.openxmlformats.org/officeDocument/2006/relationships/image" Target="../media/image74.svg"/><Relationship Id="rId30" Type="http://schemas.openxmlformats.org/officeDocument/2006/relationships/image" Target="../media/image39.png"/><Relationship Id="rId35" Type="http://schemas.openxmlformats.org/officeDocument/2006/relationships/image" Target="../media/image8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3.jpeg"/><Relationship Id="rId7" Type="http://schemas.openxmlformats.org/officeDocument/2006/relationships/image" Target="../media/image7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88.svg"/><Relationship Id="rId5" Type="http://schemas.openxmlformats.org/officeDocument/2006/relationships/image" Target="../media/image86.svg"/><Relationship Id="rId10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8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sv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5" Type="http://schemas.openxmlformats.org/officeDocument/2006/relationships/image" Target="../media/image48.png"/><Relationship Id="rId10" Type="http://schemas.openxmlformats.org/officeDocument/2006/relationships/image" Target="../media/image97.svg"/><Relationship Id="rId4" Type="http://schemas.openxmlformats.org/officeDocument/2006/relationships/image" Target="../media/image47.jpe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242768" y="3985724"/>
            <a:ext cx="3015059" cy="5198378"/>
          </a:xfrm>
          <a:custGeom>
            <a:avLst/>
            <a:gdLst/>
            <a:ahLst/>
            <a:cxnLst/>
            <a:rect l="l" t="t" r="r" b="b"/>
            <a:pathLst>
              <a:path w="3015059" h="5198378">
                <a:moveTo>
                  <a:pt x="0" y="0"/>
                </a:moveTo>
                <a:lnTo>
                  <a:pt x="3015060" y="0"/>
                </a:lnTo>
                <a:lnTo>
                  <a:pt x="3015060" y="5198378"/>
                </a:lnTo>
                <a:lnTo>
                  <a:pt x="0" y="5198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H="1" flipV="1">
            <a:off x="4234059" y="790733"/>
            <a:ext cx="3015059" cy="5198378"/>
          </a:xfrm>
          <a:custGeom>
            <a:avLst/>
            <a:gdLst/>
            <a:ahLst/>
            <a:cxnLst/>
            <a:rect l="l" t="t" r="r" b="b"/>
            <a:pathLst>
              <a:path w="3015059" h="5198378">
                <a:moveTo>
                  <a:pt x="3015059" y="5198378"/>
                </a:moveTo>
                <a:lnTo>
                  <a:pt x="0" y="5198378"/>
                </a:lnTo>
                <a:lnTo>
                  <a:pt x="0" y="0"/>
                </a:lnTo>
                <a:lnTo>
                  <a:pt x="3015059" y="0"/>
                </a:lnTo>
                <a:lnTo>
                  <a:pt x="3015059" y="519837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80944" y="1949688"/>
            <a:ext cx="6468660" cy="1830160"/>
            <a:chOff x="0" y="0"/>
            <a:chExt cx="8624880" cy="2440213"/>
          </a:xfrm>
        </p:grpSpPr>
        <p:sp>
          <p:nvSpPr>
            <p:cNvPr id="5" name="AutoShape 5"/>
            <p:cNvSpPr/>
            <p:nvPr/>
          </p:nvSpPr>
          <p:spPr>
            <a:xfrm>
              <a:off x="0" y="6260"/>
              <a:ext cx="8624880" cy="2433985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63244" y="-2311"/>
              <a:ext cx="7069721" cy="2440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438"/>
                </a:lnSpc>
                <a:spcBef>
                  <a:spcPct val="0"/>
                </a:spcBef>
              </a:pPr>
              <a:r>
                <a:rPr lang="en-US" sz="12031">
                  <a:solidFill>
                    <a:srgbClr val="FFFFFF"/>
                  </a:solidFill>
                  <a:latin typeface="Gloria Hallelujah"/>
                </a:rPr>
                <a:t>ÇOCUK 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1968109">
            <a:off x="961742" y="1485516"/>
            <a:ext cx="3343662" cy="851114"/>
          </a:xfrm>
          <a:custGeom>
            <a:avLst/>
            <a:gdLst/>
            <a:ahLst/>
            <a:cxnLst/>
            <a:rect l="l" t="t" r="r" b="b"/>
            <a:pathLst>
              <a:path w="3343662" h="851114">
                <a:moveTo>
                  <a:pt x="0" y="0"/>
                </a:moveTo>
                <a:lnTo>
                  <a:pt x="3343662" y="0"/>
                </a:lnTo>
                <a:lnTo>
                  <a:pt x="3343662" y="851114"/>
                </a:lnTo>
                <a:lnTo>
                  <a:pt x="0" y="851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416793">
            <a:off x="8153232" y="2380854"/>
            <a:ext cx="7194130" cy="2334866"/>
            <a:chOff x="0" y="0"/>
            <a:chExt cx="9592174" cy="3113155"/>
          </a:xfrm>
        </p:grpSpPr>
        <p:sp>
          <p:nvSpPr>
            <p:cNvPr id="9" name="AutoShape 9"/>
            <p:cNvSpPr/>
            <p:nvPr/>
          </p:nvSpPr>
          <p:spPr>
            <a:xfrm>
              <a:off x="0" y="6908"/>
              <a:ext cx="9592174" cy="3099339"/>
            </a:xfrm>
            <a:prstGeom prst="rect">
              <a:avLst/>
            </a:prstGeom>
            <a:solidFill>
              <a:srgbClr val="56AE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79014" y="759652"/>
              <a:ext cx="7834146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593"/>
                </a:lnSpc>
                <a:spcBef>
                  <a:spcPct val="0"/>
                </a:spcBef>
              </a:pPr>
              <a:r>
                <a:rPr lang="en-US" sz="7994">
                  <a:solidFill>
                    <a:srgbClr val="FFFFFF"/>
                  </a:solidFill>
                  <a:latin typeface="Gloria Hallelujah"/>
                </a:rPr>
                <a:t>GELİŞİMİ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589278">
            <a:off x="4596549" y="5077384"/>
            <a:ext cx="2290080" cy="2099414"/>
            <a:chOff x="0" y="0"/>
            <a:chExt cx="3053440" cy="2799218"/>
          </a:xfrm>
        </p:grpSpPr>
        <p:sp>
          <p:nvSpPr>
            <p:cNvPr id="12" name="AutoShape 12"/>
            <p:cNvSpPr/>
            <p:nvPr/>
          </p:nvSpPr>
          <p:spPr>
            <a:xfrm>
              <a:off x="0" y="12422"/>
              <a:ext cx="3053440" cy="2786796"/>
            </a:xfrm>
            <a:prstGeom prst="rect">
              <a:avLst/>
            </a:prstGeom>
            <a:solidFill>
              <a:srgbClr val="FFA5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65196" y="279922"/>
              <a:ext cx="2523048" cy="2239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257"/>
                </a:lnSpc>
                <a:spcBef>
                  <a:spcPct val="0"/>
                </a:spcBef>
              </a:pPr>
              <a:r>
                <a:rPr lang="en-US" sz="11048">
                  <a:solidFill>
                    <a:srgbClr val="FFFFFF"/>
                  </a:solidFill>
                  <a:latin typeface="Gloria Hallelujah"/>
                </a:rPr>
                <a:t>VE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477322">
            <a:off x="7376736" y="5183063"/>
            <a:ext cx="7502710" cy="2394779"/>
            <a:chOff x="0" y="0"/>
            <a:chExt cx="10003613" cy="3193038"/>
          </a:xfrm>
        </p:grpSpPr>
        <p:sp>
          <p:nvSpPr>
            <p:cNvPr id="15" name="AutoShape 15"/>
            <p:cNvSpPr/>
            <p:nvPr/>
          </p:nvSpPr>
          <p:spPr>
            <a:xfrm>
              <a:off x="0" y="7085"/>
              <a:ext cx="10003613" cy="3178868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853990" y="647194"/>
              <a:ext cx="8295632" cy="188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101"/>
                </a:lnSpc>
                <a:spcBef>
                  <a:spcPct val="0"/>
                </a:spcBef>
              </a:pPr>
              <a:r>
                <a:rPr lang="en-US" sz="9251" u="none">
                  <a:solidFill>
                    <a:srgbClr val="FFFFFF"/>
                  </a:solidFill>
                  <a:latin typeface="Gloria Hallelujah"/>
                </a:rPr>
                <a:t>EĞİTİMİ</a:t>
              </a:r>
            </a:p>
          </p:txBody>
        </p:sp>
      </p:grpSp>
      <p:sp>
        <p:nvSpPr>
          <p:cNvPr id="17" name="Freeform 17"/>
          <p:cNvSpPr/>
          <p:nvPr/>
        </p:nvSpPr>
        <p:spPr>
          <a:xfrm rot="1524437">
            <a:off x="14364638" y="1401565"/>
            <a:ext cx="2768845" cy="1802266"/>
          </a:xfrm>
          <a:custGeom>
            <a:avLst/>
            <a:gdLst/>
            <a:ahLst/>
            <a:cxnLst/>
            <a:rect l="l" t="t" r="r" b="b"/>
            <a:pathLst>
              <a:path w="2768845" h="1802266">
                <a:moveTo>
                  <a:pt x="0" y="0"/>
                </a:moveTo>
                <a:lnTo>
                  <a:pt x="2768844" y="0"/>
                </a:lnTo>
                <a:lnTo>
                  <a:pt x="2768844" y="1802267"/>
                </a:lnTo>
                <a:lnTo>
                  <a:pt x="0" y="1802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111907" y="5901649"/>
            <a:ext cx="1505807" cy="1995647"/>
          </a:xfrm>
          <a:custGeom>
            <a:avLst/>
            <a:gdLst/>
            <a:ahLst/>
            <a:cxnLst/>
            <a:rect l="l" t="t" r="r" b="b"/>
            <a:pathLst>
              <a:path w="1505807" h="1995647">
                <a:moveTo>
                  <a:pt x="0" y="0"/>
                </a:moveTo>
                <a:lnTo>
                  <a:pt x="1505806" y="0"/>
                </a:lnTo>
                <a:lnTo>
                  <a:pt x="1505806" y="1995648"/>
                </a:lnTo>
                <a:lnTo>
                  <a:pt x="0" y="1995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783043" y="6645524"/>
            <a:ext cx="1612463" cy="1090611"/>
          </a:xfrm>
          <a:custGeom>
            <a:avLst/>
            <a:gdLst/>
            <a:ahLst/>
            <a:cxnLst/>
            <a:rect l="l" t="t" r="r" b="b"/>
            <a:pathLst>
              <a:path w="1612463" h="1090611">
                <a:moveTo>
                  <a:pt x="0" y="0"/>
                </a:moveTo>
                <a:lnTo>
                  <a:pt x="1612462" y="0"/>
                </a:lnTo>
                <a:lnTo>
                  <a:pt x="1612462" y="1090611"/>
                </a:lnTo>
                <a:lnTo>
                  <a:pt x="0" y="1090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783043" y="4522681"/>
            <a:ext cx="1212290" cy="1241638"/>
          </a:xfrm>
          <a:custGeom>
            <a:avLst/>
            <a:gdLst/>
            <a:ahLst/>
            <a:cxnLst/>
            <a:rect l="l" t="t" r="r" b="b"/>
            <a:pathLst>
              <a:path w="1212290" h="1241638">
                <a:moveTo>
                  <a:pt x="0" y="0"/>
                </a:moveTo>
                <a:lnTo>
                  <a:pt x="1212290" y="0"/>
                </a:lnTo>
                <a:lnTo>
                  <a:pt x="1212290" y="1241638"/>
                </a:lnTo>
                <a:lnTo>
                  <a:pt x="0" y="12416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496418" y="6352224"/>
            <a:ext cx="1212290" cy="1241638"/>
          </a:xfrm>
          <a:custGeom>
            <a:avLst/>
            <a:gdLst/>
            <a:ahLst/>
            <a:cxnLst/>
            <a:rect l="l" t="t" r="r" b="b"/>
            <a:pathLst>
              <a:path w="1212290" h="1241638">
                <a:moveTo>
                  <a:pt x="0" y="0"/>
                </a:moveTo>
                <a:lnTo>
                  <a:pt x="1212291" y="0"/>
                </a:lnTo>
                <a:lnTo>
                  <a:pt x="1212291" y="1241638"/>
                </a:lnTo>
                <a:lnTo>
                  <a:pt x="0" y="12416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51875">
            <a:off x="14556517" y="4619937"/>
            <a:ext cx="878578" cy="1510055"/>
          </a:xfrm>
          <a:custGeom>
            <a:avLst/>
            <a:gdLst/>
            <a:ahLst/>
            <a:cxnLst/>
            <a:rect l="l" t="t" r="r" b="b"/>
            <a:pathLst>
              <a:path w="878578" h="1510055">
                <a:moveTo>
                  <a:pt x="0" y="0"/>
                </a:moveTo>
                <a:lnTo>
                  <a:pt x="878578" y="0"/>
                </a:lnTo>
                <a:lnTo>
                  <a:pt x="878578" y="1510055"/>
                </a:lnTo>
                <a:lnTo>
                  <a:pt x="0" y="15100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055391" y="1683648"/>
            <a:ext cx="1328091" cy="1360242"/>
          </a:xfrm>
          <a:custGeom>
            <a:avLst/>
            <a:gdLst/>
            <a:ahLst/>
            <a:cxnLst/>
            <a:rect l="l" t="t" r="r" b="b"/>
            <a:pathLst>
              <a:path w="1328091" h="1360242">
                <a:moveTo>
                  <a:pt x="0" y="0"/>
                </a:moveTo>
                <a:lnTo>
                  <a:pt x="1328091" y="0"/>
                </a:lnTo>
                <a:lnTo>
                  <a:pt x="1328091" y="1360242"/>
                </a:lnTo>
                <a:lnTo>
                  <a:pt x="0" y="13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134653">
            <a:off x="2160822" y="8246808"/>
            <a:ext cx="13965477" cy="1767433"/>
            <a:chOff x="0" y="-29898"/>
            <a:chExt cx="18620636" cy="2356576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18620636" cy="232667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0893" y="-29898"/>
              <a:ext cx="16338851" cy="2291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tr-TR" sz="4800" dirty="0" smtClean="0">
                  <a:solidFill>
                    <a:srgbClr val="1B1B1B"/>
                  </a:solidFill>
                  <a:latin typeface="Gloria Hallelujah"/>
                </a:rPr>
                <a:t>YUSUF ÖNERTOY </a:t>
              </a:r>
              <a:r>
                <a:rPr lang="en-US" sz="4800" dirty="0" smtClean="0">
                  <a:solidFill>
                    <a:srgbClr val="1B1B1B"/>
                  </a:solidFill>
                  <a:latin typeface="Gloria Hallelujah"/>
                </a:rPr>
                <a:t>MESLEKİ </a:t>
              </a:r>
              <a:r>
                <a:rPr lang="en-US" sz="4800" dirty="0">
                  <a:solidFill>
                    <a:srgbClr val="1B1B1B"/>
                  </a:solidFill>
                  <a:latin typeface="Gloria Hallelujah"/>
                </a:rPr>
                <a:t>VE TEKNİK ANADOLU LİSESİ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5028" y="476250"/>
            <a:ext cx="7371772" cy="933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9"/>
              </a:lnSpc>
            </a:pPr>
            <a:r>
              <a:rPr lang="en-US" sz="6149">
                <a:solidFill>
                  <a:srgbClr val="1B1B1B"/>
                </a:solidFill>
                <a:latin typeface="Gloria Hallelujah"/>
              </a:rPr>
              <a:t>Aynı zamanda kamu kuruluşlarına bağlı özel yuva, kreş, anaokulu,hastane ve gündüz bakımevlerinde görev alabilmektedir.</a:t>
            </a:r>
          </a:p>
          <a:p>
            <a:pPr marL="0" lvl="0" indent="0" algn="ctr">
              <a:lnSpc>
                <a:spcPts val="7379"/>
              </a:lnSpc>
              <a:spcBef>
                <a:spcPct val="0"/>
              </a:spcBef>
            </a:pPr>
            <a:endParaRPr lang="en-US" sz="6149">
              <a:solidFill>
                <a:srgbClr val="1B1B1B"/>
              </a:solidFill>
              <a:latin typeface="Gloria Hallelujah"/>
            </a:endParaRPr>
          </a:p>
        </p:txBody>
      </p:sp>
      <p:sp>
        <p:nvSpPr>
          <p:cNvPr id="3" name="AutoShape 3"/>
          <p:cNvSpPr/>
          <p:nvPr/>
        </p:nvSpPr>
        <p:spPr>
          <a:xfrm rot="143589">
            <a:off x="8700100" y="174452"/>
            <a:ext cx="8564138" cy="99780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 rot="143589">
            <a:off x="8896674" y="1961789"/>
            <a:ext cx="8253960" cy="5377183"/>
          </a:xfrm>
          <a:custGeom>
            <a:avLst/>
            <a:gdLst/>
            <a:ahLst/>
            <a:cxnLst/>
            <a:rect l="l" t="t" r="r" b="b"/>
            <a:pathLst>
              <a:path w="8253960" h="5377183">
                <a:moveTo>
                  <a:pt x="0" y="0"/>
                </a:moveTo>
                <a:lnTo>
                  <a:pt x="8253960" y="0"/>
                </a:lnTo>
                <a:lnTo>
                  <a:pt x="8253960" y="5377183"/>
                </a:lnTo>
                <a:lnTo>
                  <a:pt x="0" y="5377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46" r="-15146"/>
            </a:stretch>
          </a:blipFill>
        </p:spPr>
      </p:sp>
      <p:sp>
        <p:nvSpPr>
          <p:cNvPr id="5" name="Freeform 5"/>
          <p:cNvSpPr/>
          <p:nvPr/>
        </p:nvSpPr>
        <p:spPr>
          <a:xfrm rot="9487519">
            <a:off x="8201287" y="7364210"/>
            <a:ext cx="1885427" cy="1693456"/>
          </a:xfrm>
          <a:custGeom>
            <a:avLst/>
            <a:gdLst/>
            <a:ahLst/>
            <a:cxnLst/>
            <a:rect l="l" t="t" r="r" b="b"/>
            <a:pathLst>
              <a:path w="1885427" h="1693456">
                <a:moveTo>
                  <a:pt x="0" y="0"/>
                </a:moveTo>
                <a:lnTo>
                  <a:pt x="1885426" y="0"/>
                </a:lnTo>
                <a:lnTo>
                  <a:pt x="1885426" y="1693456"/>
                </a:lnTo>
                <a:lnTo>
                  <a:pt x="0" y="1693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43589">
            <a:off x="15547333" y="510480"/>
            <a:ext cx="1676107" cy="1752584"/>
          </a:xfrm>
          <a:custGeom>
            <a:avLst/>
            <a:gdLst/>
            <a:ahLst/>
            <a:cxnLst/>
            <a:rect l="l" t="t" r="r" b="b"/>
            <a:pathLst>
              <a:path w="1676107" h="1752584">
                <a:moveTo>
                  <a:pt x="0" y="0"/>
                </a:moveTo>
                <a:lnTo>
                  <a:pt x="1676107" y="0"/>
                </a:lnTo>
                <a:lnTo>
                  <a:pt x="1676107" y="1752583"/>
                </a:lnTo>
                <a:lnTo>
                  <a:pt x="0" y="1752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3589">
            <a:off x="14832948" y="7569737"/>
            <a:ext cx="2118192" cy="2169471"/>
          </a:xfrm>
          <a:custGeom>
            <a:avLst/>
            <a:gdLst/>
            <a:ahLst/>
            <a:cxnLst/>
            <a:rect l="l" t="t" r="r" b="b"/>
            <a:pathLst>
              <a:path w="2118192" h="2169471">
                <a:moveTo>
                  <a:pt x="0" y="0"/>
                </a:moveTo>
                <a:lnTo>
                  <a:pt x="2118192" y="0"/>
                </a:lnTo>
                <a:lnTo>
                  <a:pt x="2118192" y="2169471"/>
                </a:lnTo>
                <a:lnTo>
                  <a:pt x="0" y="2169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019776" y="138267"/>
            <a:ext cx="2598509" cy="1692279"/>
          </a:xfrm>
          <a:custGeom>
            <a:avLst/>
            <a:gdLst/>
            <a:ahLst/>
            <a:cxnLst/>
            <a:rect l="l" t="t" r="r" b="b"/>
            <a:pathLst>
              <a:path w="2598509" h="1692279">
                <a:moveTo>
                  <a:pt x="0" y="0"/>
                </a:moveTo>
                <a:lnTo>
                  <a:pt x="2598509" y="0"/>
                </a:lnTo>
                <a:lnTo>
                  <a:pt x="2598509" y="1692279"/>
                </a:lnTo>
                <a:lnTo>
                  <a:pt x="0" y="1692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95678" y="-710841"/>
            <a:ext cx="11312666" cy="11708682"/>
            <a:chOff x="0" y="0"/>
            <a:chExt cx="15083555" cy="15611577"/>
          </a:xfrm>
        </p:grpSpPr>
        <p:sp>
          <p:nvSpPr>
            <p:cNvPr id="3" name="AutoShape 3"/>
            <p:cNvSpPr/>
            <p:nvPr/>
          </p:nvSpPr>
          <p:spPr>
            <a:xfrm rot="134140">
              <a:off x="73711" y="289781"/>
              <a:ext cx="14936132" cy="4070528"/>
            </a:xfrm>
            <a:prstGeom prst="rect">
              <a:avLst/>
            </a:prstGeom>
            <a:solidFill>
              <a:srgbClr val="FFA500"/>
            </a:solidFill>
          </p:spPr>
        </p:sp>
        <p:sp>
          <p:nvSpPr>
            <p:cNvPr id="4" name="TextBox 4"/>
            <p:cNvSpPr txBox="1"/>
            <p:nvPr/>
          </p:nvSpPr>
          <p:spPr>
            <a:xfrm rot="134140">
              <a:off x="1119322" y="1062550"/>
              <a:ext cx="12344032" cy="1537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0"/>
                </a:lnSpc>
              </a:pPr>
              <a:r>
                <a:rPr lang="en-US" sz="10850">
                  <a:solidFill>
                    <a:srgbClr val="FFFFFF"/>
                  </a:solidFill>
                  <a:latin typeface="Gloria Hallelujah"/>
                </a:rPr>
                <a:t>Çocuk Gelişimi ve Eğitimi Bölümünde Okutulan Dersler Nelerdir?</a:t>
              </a:r>
            </a:p>
            <a:p>
              <a:pPr algn="ctr">
                <a:lnSpc>
                  <a:spcPts val="13020"/>
                </a:lnSpc>
              </a:pPr>
              <a:endParaRPr lang="en-US" sz="10850">
                <a:solidFill>
                  <a:srgbClr val="FFFFFF"/>
                </a:solidFill>
                <a:latin typeface="Gloria Hallelujah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4795904" y="9258300"/>
            <a:ext cx="2664695" cy="576543"/>
          </a:xfrm>
          <a:custGeom>
            <a:avLst/>
            <a:gdLst/>
            <a:ahLst/>
            <a:cxnLst/>
            <a:rect l="l" t="t" r="r" b="b"/>
            <a:pathLst>
              <a:path w="2664695" h="576543">
                <a:moveTo>
                  <a:pt x="0" y="0"/>
                </a:moveTo>
                <a:lnTo>
                  <a:pt x="2664695" y="0"/>
                </a:lnTo>
                <a:lnTo>
                  <a:pt x="2664695" y="576543"/>
                </a:lnTo>
                <a:lnTo>
                  <a:pt x="0" y="576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28252" y="520344"/>
            <a:ext cx="1512140" cy="1548747"/>
          </a:xfrm>
          <a:custGeom>
            <a:avLst/>
            <a:gdLst/>
            <a:ahLst/>
            <a:cxnLst/>
            <a:rect l="l" t="t" r="r" b="b"/>
            <a:pathLst>
              <a:path w="1512140" h="1548747">
                <a:moveTo>
                  <a:pt x="0" y="0"/>
                </a:moveTo>
                <a:lnTo>
                  <a:pt x="1512139" y="0"/>
                </a:lnTo>
                <a:lnTo>
                  <a:pt x="1512139" y="1548746"/>
                </a:lnTo>
                <a:lnTo>
                  <a:pt x="0" y="1548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08344" y="4008278"/>
            <a:ext cx="2032047" cy="2270444"/>
          </a:xfrm>
          <a:custGeom>
            <a:avLst/>
            <a:gdLst/>
            <a:ahLst/>
            <a:cxnLst/>
            <a:rect l="l" t="t" r="r" b="b"/>
            <a:pathLst>
              <a:path w="2032047" h="2270444">
                <a:moveTo>
                  <a:pt x="0" y="0"/>
                </a:moveTo>
                <a:lnTo>
                  <a:pt x="2032047" y="0"/>
                </a:lnTo>
                <a:lnTo>
                  <a:pt x="2032047" y="2270444"/>
                </a:lnTo>
                <a:lnTo>
                  <a:pt x="0" y="22704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0277" y="940217"/>
            <a:ext cx="2009914" cy="1703402"/>
          </a:xfrm>
          <a:custGeom>
            <a:avLst/>
            <a:gdLst/>
            <a:ahLst/>
            <a:cxnLst/>
            <a:rect l="l" t="t" r="r" b="b"/>
            <a:pathLst>
              <a:path w="2009914" h="1703402">
                <a:moveTo>
                  <a:pt x="0" y="0"/>
                </a:moveTo>
                <a:lnTo>
                  <a:pt x="2009914" y="0"/>
                </a:lnTo>
                <a:lnTo>
                  <a:pt x="2009914" y="1703402"/>
                </a:lnTo>
                <a:lnTo>
                  <a:pt x="0" y="17034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3851" y="3843829"/>
            <a:ext cx="1865255" cy="2027451"/>
          </a:xfrm>
          <a:custGeom>
            <a:avLst/>
            <a:gdLst/>
            <a:ahLst/>
            <a:cxnLst/>
            <a:rect l="l" t="t" r="r" b="b"/>
            <a:pathLst>
              <a:path w="1865255" h="2027451">
                <a:moveTo>
                  <a:pt x="0" y="0"/>
                </a:moveTo>
                <a:lnTo>
                  <a:pt x="1865255" y="0"/>
                </a:lnTo>
                <a:lnTo>
                  <a:pt x="1865255" y="2027450"/>
                </a:lnTo>
                <a:lnTo>
                  <a:pt x="0" y="2027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2118" y="7328163"/>
            <a:ext cx="1898459" cy="1942157"/>
          </a:xfrm>
          <a:custGeom>
            <a:avLst/>
            <a:gdLst/>
            <a:ahLst/>
            <a:cxnLst/>
            <a:rect l="l" t="t" r="r" b="b"/>
            <a:pathLst>
              <a:path w="1898459" h="1942157">
                <a:moveTo>
                  <a:pt x="0" y="0"/>
                </a:moveTo>
                <a:lnTo>
                  <a:pt x="1898459" y="0"/>
                </a:lnTo>
                <a:lnTo>
                  <a:pt x="1898459" y="1942157"/>
                </a:lnTo>
                <a:lnTo>
                  <a:pt x="0" y="19421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5363" y="2219898"/>
            <a:ext cx="4366339" cy="3411585"/>
            <a:chOff x="0" y="-85725"/>
            <a:chExt cx="1149982" cy="898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598994"/>
            </a:xfrm>
            <a:custGeom>
              <a:avLst/>
              <a:gdLst/>
              <a:ahLst/>
              <a:cxnLst/>
              <a:rect l="l" t="t" r="r" b="b"/>
              <a:pathLst>
                <a:path w="1149982" h="598994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522751"/>
                  </a:lnTo>
                  <a:cubicBezTo>
                    <a:pt x="1149982" y="564858"/>
                    <a:pt x="1115847" y="598994"/>
                    <a:pt x="1073739" y="598994"/>
                  </a:cubicBezTo>
                  <a:lnTo>
                    <a:pt x="76243" y="598994"/>
                  </a:lnTo>
                  <a:cubicBezTo>
                    <a:pt x="56022" y="598994"/>
                    <a:pt x="36629" y="590961"/>
                    <a:pt x="22331" y="576662"/>
                  </a:cubicBezTo>
                  <a:cubicBezTo>
                    <a:pt x="8033" y="562364"/>
                    <a:pt x="0" y="542971"/>
                    <a:pt x="0" y="522751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149982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Mesleki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Gelişim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Atölyesi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82698" y="8833765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82698" y="3969640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3"/>
                </a:lnTo>
                <a:lnTo>
                  <a:pt x="0" y="5076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60650" y="5631482"/>
            <a:ext cx="4449388" cy="2397756"/>
            <a:chOff x="0" y="-32514"/>
            <a:chExt cx="1171855" cy="6315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982" cy="598994"/>
            </a:xfrm>
            <a:custGeom>
              <a:avLst/>
              <a:gdLst/>
              <a:ahLst/>
              <a:cxnLst/>
              <a:rect l="l" t="t" r="r" b="b"/>
              <a:pathLst>
                <a:path w="1149982" h="598994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522751"/>
                  </a:lnTo>
                  <a:cubicBezTo>
                    <a:pt x="1149982" y="564858"/>
                    <a:pt x="1115847" y="598994"/>
                    <a:pt x="1073739" y="598994"/>
                  </a:cubicBezTo>
                  <a:lnTo>
                    <a:pt x="76243" y="598994"/>
                  </a:lnTo>
                  <a:cubicBezTo>
                    <a:pt x="56022" y="598994"/>
                    <a:pt x="36629" y="590961"/>
                    <a:pt x="22331" y="576662"/>
                  </a:cubicBezTo>
                  <a:cubicBezTo>
                    <a:pt x="8033" y="562364"/>
                    <a:pt x="0" y="542971"/>
                    <a:pt x="0" y="522751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2514"/>
              <a:ext cx="1171855" cy="63150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Çocuk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Ruh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Sağlığı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20556" y="1849776"/>
            <a:ext cx="4366339" cy="3411585"/>
            <a:chOff x="0" y="-85725"/>
            <a:chExt cx="1149982" cy="8985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982" cy="598994"/>
            </a:xfrm>
            <a:custGeom>
              <a:avLst/>
              <a:gdLst/>
              <a:ahLst/>
              <a:cxnLst/>
              <a:rect l="l" t="t" r="r" b="b"/>
              <a:pathLst>
                <a:path w="1149982" h="598994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522751"/>
                  </a:lnTo>
                  <a:cubicBezTo>
                    <a:pt x="1149982" y="564858"/>
                    <a:pt x="1115847" y="598994"/>
                    <a:pt x="1073739" y="598994"/>
                  </a:cubicBezTo>
                  <a:lnTo>
                    <a:pt x="76243" y="598994"/>
                  </a:lnTo>
                  <a:cubicBezTo>
                    <a:pt x="56022" y="598994"/>
                    <a:pt x="36629" y="590961"/>
                    <a:pt x="22331" y="576662"/>
                  </a:cubicBezTo>
                  <a:cubicBezTo>
                    <a:pt x="8033" y="562364"/>
                    <a:pt x="0" y="542971"/>
                    <a:pt x="0" y="522751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149982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Anne Çocuk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Sağlığı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77961" y="6134802"/>
            <a:ext cx="4366339" cy="3349587"/>
            <a:chOff x="0" y="0"/>
            <a:chExt cx="1149982" cy="8821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49982" cy="882196"/>
            </a:xfrm>
            <a:custGeom>
              <a:avLst/>
              <a:gdLst/>
              <a:ahLst/>
              <a:cxnLst/>
              <a:rect l="l" t="t" r="r" b="b"/>
              <a:pathLst>
                <a:path w="1149982" h="882196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805953"/>
                  </a:lnTo>
                  <a:cubicBezTo>
                    <a:pt x="1149982" y="848061"/>
                    <a:pt x="1115847" y="882196"/>
                    <a:pt x="1073739" y="882196"/>
                  </a:cubicBezTo>
                  <a:lnTo>
                    <a:pt x="76243" y="882196"/>
                  </a:lnTo>
                  <a:cubicBezTo>
                    <a:pt x="34135" y="882196"/>
                    <a:pt x="0" y="848061"/>
                    <a:pt x="0" y="805953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11849"/>
              <a:ext cx="1149982" cy="8703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Müzik</a:t>
              </a:r>
              <a:r>
                <a:rPr lang="en-US" sz="4099" dirty="0">
                  <a:solidFill>
                    <a:srgbClr val="44000A"/>
                  </a:solidFill>
                  <a:latin typeface="Gloria Hallelujah" panose="020B0604020202020204" charset="0"/>
                </a:rPr>
                <a:t> ve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Dramatik</a:t>
              </a:r>
              <a:r>
                <a:rPr lang="en-US" sz="4099" dirty="0">
                  <a:solidFill>
                    <a:srgbClr val="44000A"/>
                  </a:solidFill>
                  <a:latin typeface="Gloria Hallelujah" panose="020B0604020202020204" charset="0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Etkinlikler</a:t>
              </a:r>
              <a:r>
                <a:rPr lang="en-US" sz="4099" dirty="0">
                  <a:solidFill>
                    <a:srgbClr val="44000A"/>
                  </a:solidFill>
                  <a:latin typeface="Gloria Hallelujah" panose="020B0604020202020204" charset="0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Atölyesi</a:t>
              </a:r>
              <a:endParaRPr lang="en-US" sz="4099" dirty="0">
                <a:solidFill>
                  <a:srgbClr val="44000A"/>
                </a:solidFill>
                <a:latin typeface="Gloria Hallelujah" panose="020B0604020202020204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475311" y="689208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222295" y="437562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36614" y="5503649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32098" y="5338741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5370573" y="254304"/>
            <a:ext cx="7711808" cy="229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Roca One Bold"/>
              </a:rPr>
              <a:t>9. Sınıf Alan Dersleri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798566"/>
            <a:ext cx="4426812" cy="4238805"/>
            <a:chOff x="0" y="0"/>
            <a:chExt cx="1165909" cy="11163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1116393"/>
            </a:xfrm>
            <a:custGeom>
              <a:avLst/>
              <a:gdLst/>
              <a:ahLst/>
              <a:cxnLst/>
              <a:rect l="l" t="t" r="r" b="b"/>
              <a:pathLst>
                <a:path w="1149982" h="1116393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1040150"/>
                  </a:lnTo>
                  <a:cubicBezTo>
                    <a:pt x="1149982" y="1082258"/>
                    <a:pt x="1115847" y="1116393"/>
                    <a:pt x="1073739" y="1116393"/>
                  </a:cubicBezTo>
                  <a:lnTo>
                    <a:pt x="76243" y="1116393"/>
                  </a:lnTo>
                  <a:cubicBezTo>
                    <a:pt x="56022" y="1116393"/>
                    <a:pt x="36629" y="1108360"/>
                    <a:pt x="22331" y="1094062"/>
                  </a:cubicBezTo>
                  <a:cubicBezTo>
                    <a:pt x="8033" y="1079764"/>
                    <a:pt x="0" y="1060371"/>
                    <a:pt x="0" y="1040150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45056"/>
              <a:ext cx="1165909" cy="10713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Erken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Çocukluk ve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Özel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Eğitimde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Özbakım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82698" y="8833765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82698" y="3969640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3"/>
                </a:lnTo>
                <a:lnTo>
                  <a:pt x="0" y="5076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246805" y="2774144"/>
            <a:ext cx="4366339" cy="2998203"/>
            <a:chOff x="0" y="0"/>
            <a:chExt cx="114998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982" cy="789650"/>
            </a:xfrm>
            <a:custGeom>
              <a:avLst/>
              <a:gdLst/>
              <a:ahLst/>
              <a:cxnLst/>
              <a:rect l="l" t="t" r="r" b="b"/>
              <a:pathLst>
                <a:path w="1149982" h="7896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713407"/>
                  </a:lnTo>
                  <a:cubicBezTo>
                    <a:pt x="1149982" y="755515"/>
                    <a:pt x="1115847" y="789650"/>
                    <a:pt x="1073739" y="789650"/>
                  </a:cubicBezTo>
                  <a:lnTo>
                    <a:pt x="76243" y="789650"/>
                  </a:lnTo>
                  <a:cubicBezTo>
                    <a:pt x="34135" y="789650"/>
                    <a:pt x="0" y="755515"/>
                    <a:pt x="0" y="7134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42023"/>
              <a:ext cx="1149982" cy="77077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Oyun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ve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Oyuncak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Atölyesi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75723" y="6826138"/>
            <a:ext cx="4366339" cy="1550404"/>
            <a:chOff x="0" y="0"/>
            <a:chExt cx="1149982" cy="4083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982" cy="408337"/>
            </a:xfrm>
            <a:custGeom>
              <a:avLst/>
              <a:gdLst/>
              <a:ahLst/>
              <a:cxnLst/>
              <a:rect l="l" t="t" r="r" b="b"/>
              <a:pathLst>
                <a:path w="1149982" h="408337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332094"/>
                  </a:lnTo>
                  <a:cubicBezTo>
                    <a:pt x="1149982" y="374202"/>
                    <a:pt x="1115847" y="408337"/>
                    <a:pt x="1073739" y="408337"/>
                  </a:cubicBezTo>
                  <a:lnTo>
                    <a:pt x="76243" y="408337"/>
                  </a:lnTo>
                  <a:cubicBezTo>
                    <a:pt x="56022" y="408337"/>
                    <a:pt x="36629" y="400304"/>
                    <a:pt x="22331" y="386006"/>
                  </a:cubicBezTo>
                  <a:cubicBezTo>
                    <a:pt x="8033" y="371707"/>
                    <a:pt x="0" y="352315"/>
                    <a:pt x="0" y="332094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149982" cy="40833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Çocuk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Gelişimi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475311" y="689208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22295" y="437562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636614" y="5503649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632098" y="5338741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978949" y="254304"/>
            <a:ext cx="6384443" cy="229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Roca One Bold"/>
              </a:rPr>
              <a:t>10. Sınıf Alan Dersleri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1620" y="4789947"/>
            <a:ext cx="4375003" cy="3722104"/>
            <a:chOff x="0" y="0"/>
            <a:chExt cx="1152264" cy="980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980307"/>
            </a:xfrm>
            <a:custGeom>
              <a:avLst/>
              <a:gdLst/>
              <a:ahLst/>
              <a:cxnLst/>
              <a:rect l="l" t="t" r="r" b="b"/>
              <a:pathLst>
                <a:path w="1149982" h="980307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904064"/>
                  </a:lnTo>
                  <a:cubicBezTo>
                    <a:pt x="1149982" y="946172"/>
                    <a:pt x="1115847" y="980307"/>
                    <a:pt x="1073739" y="980307"/>
                  </a:cubicBezTo>
                  <a:lnTo>
                    <a:pt x="76243" y="980307"/>
                  </a:lnTo>
                  <a:cubicBezTo>
                    <a:pt x="34135" y="980307"/>
                    <a:pt x="0" y="946172"/>
                    <a:pt x="0" y="904064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52264" cy="98030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Yetersizlik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Türleri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ve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Kaynaştırma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Eğitimi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82698" y="8833765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82698" y="3969640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3"/>
                </a:lnTo>
                <a:lnTo>
                  <a:pt x="0" y="5076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892961" y="4789947"/>
            <a:ext cx="4366339" cy="4256085"/>
            <a:chOff x="0" y="0"/>
            <a:chExt cx="1149982" cy="11709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982" cy="1170964"/>
            </a:xfrm>
            <a:custGeom>
              <a:avLst/>
              <a:gdLst/>
              <a:ahLst/>
              <a:cxnLst/>
              <a:rect l="l" t="t" r="r" b="b"/>
              <a:pathLst>
                <a:path w="1149982" h="1170964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1094721"/>
                  </a:lnTo>
                  <a:cubicBezTo>
                    <a:pt x="1149982" y="1136829"/>
                    <a:pt x="1115847" y="1170964"/>
                    <a:pt x="1073739" y="1170964"/>
                  </a:cubicBezTo>
                  <a:lnTo>
                    <a:pt x="76243" y="1170964"/>
                  </a:lnTo>
                  <a:cubicBezTo>
                    <a:pt x="34135" y="1170964"/>
                    <a:pt x="0" y="1136829"/>
                    <a:pt x="0" y="1094721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73048"/>
              <a:ext cx="1149982" cy="108315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Erken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Çocukluk ve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Özel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Eğitimde</a:t>
              </a:r>
              <a:r>
                <a:rPr lang="en-US" sz="4099" dirty="0">
                  <a:solidFill>
                    <a:srgbClr val="44000A"/>
                  </a:solidFill>
                  <a:latin typeface="Gloria Hallelujah"/>
                </a:rPr>
                <a:t> Program </a:t>
              </a:r>
              <a:r>
                <a:rPr lang="en-US" sz="4099" dirty="0" err="1">
                  <a:solidFill>
                    <a:srgbClr val="44000A"/>
                  </a:solidFill>
                  <a:latin typeface="Gloria Hallelujah"/>
                </a:rPr>
                <a:t>Atölyesi</a:t>
              </a:r>
              <a:endParaRPr lang="en-US" sz="40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475311" y="689208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22295" y="437562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636614" y="5503649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632098" y="5338741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978949" y="254304"/>
            <a:ext cx="6384443" cy="229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Roca One Bold"/>
              </a:rPr>
              <a:t>11. Sınıf Alan Dersleri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36096" y="2356444"/>
            <a:ext cx="4401847" cy="2019185"/>
            <a:chOff x="0" y="0"/>
            <a:chExt cx="1159334" cy="5318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515450"/>
            </a:xfrm>
            <a:custGeom>
              <a:avLst/>
              <a:gdLst/>
              <a:ahLst/>
              <a:cxnLst/>
              <a:rect l="l" t="t" r="r" b="b"/>
              <a:pathLst>
                <a:path w="1149982" h="5154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439207"/>
                  </a:lnTo>
                  <a:cubicBezTo>
                    <a:pt x="1149982" y="481315"/>
                    <a:pt x="1115847" y="515450"/>
                    <a:pt x="1073739" y="515450"/>
                  </a:cubicBezTo>
                  <a:lnTo>
                    <a:pt x="76243" y="515450"/>
                  </a:lnTo>
                  <a:cubicBezTo>
                    <a:pt x="56022" y="515450"/>
                    <a:pt x="36629" y="507417"/>
                    <a:pt x="22331" y="493119"/>
                  </a:cubicBezTo>
                  <a:cubicBezTo>
                    <a:pt x="8033" y="478820"/>
                    <a:pt x="0" y="459428"/>
                    <a:pt x="0" y="4392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59334" cy="5318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Çocuk Edebiyatı ve Masal Anlatımı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82698" y="8833765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882698" y="3969640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3"/>
                </a:lnTo>
                <a:lnTo>
                  <a:pt x="0" y="5076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13000" y="4893281"/>
            <a:ext cx="4389458" cy="1957098"/>
            <a:chOff x="0" y="0"/>
            <a:chExt cx="1156071" cy="5154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982" cy="515450"/>
            </a:xfrm>
            <a:custGeom>
              <a:avLst/>
              <a:gdLst/>
              <a:ahLst/>
              <a:cxnLst/>
              <a:rect l="l" t="t" r="r" b="b"/>
              <a:pathLst>
                <a:path w="1149982" h="5154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439207"/>
                  </a:lnTo>
                  <a:cubicBezTo>
                    <a:pt x="1149982" y="481315"/>
                    <a:pt x="1115847" y="515450"/>
                    <a:pt x="1073739" y="515450"/>
                  </a:cubicBezTo>
                  <a:lnTo>
                    <a:pt x="76243" y="515450"/>
                  </a:lnTo>
                  <a:cubicBezTo>
                    <a:pt x="56022" y="515450"/>
                    <a:pt x="36629" y="507417"/>
                    <a:pt x="22331" y="493119"/>
                  </a:cubicBezTo>
                  <a:cubicBezTo>
                    <a:pt x="8033" y="478820"/>
                    <a:pt x="0" y="459428"/>
                    <a:pt x="0" y="4392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6691"/>
              <a:ext cx="1156071" cy="49875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Kostüm ve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Sahne</a:t>
              </a: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Makyajı</a:t>
              </a:r>
              <a:endParaRPr lang="en-US" sz="33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533803" y="2124041"/>
            <a:ext cx="4366339" cy="1357023"/>
            <a:chOff x="0" y="0"/>
            <a:chExt cx="1149982" cy="3574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982" cy="357405"/>
            </a:xfrm>
            <a:custGeom>
              <a:avLst/>
              <a:gdLst/>
              <a:ahLst/>
              <a:cxnLst/>
              <a:rect l="l" t="t" r="r" b="b"/>
              <a:pathLst>
                <a:path w="1149982" h="357405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1162"/>
                  </a:lnTo>
                  <a:cubicBezTo>
                    <a:pt x="1149982" y="301383"/>
                    <a:pt x="1141949" y="320776"/>
                    <a:pt x="1127651" y="335074"/>
                  </a:cubicBezTo>
                  <a:cubicBezTo>
                    <a:pt x="1113353" y="349373"/>
                    <a:pt x="1093960" y="357405"/>
                    <a:pt x="1073739" y="357405"/>
                  </a:cubicBezTo>
                  <a:lnTo>
                    <a:pt x="76243" y="357405"/>
                  </a:lnTo>
                  <a:cubicBezTo>
                    <a:pt x="34135" y="357405"/>
                    <a:pt x="0" y="323270"/>
                    <a:pt x="0" y="281162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149982" cy="35490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Çocuk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Aktiviteleri</a:t>
              </a:r>
              <a:endParaRPr lang="en-US" sz="33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33977" y="3884518"/>
            <a:ext cx="4366339" cy="1714192"/>
            <a:chOff x="0" y="-17386"/>
            <a:chExt cx="1149982" cy="4514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49982" cy="434089"/>
            </a:xfrm>
            <a:custGeom>
              <a:avLst/>
              <a:gdLst/>
              <a:ahLst/>
              <a:cxnLst/>
              <a:rect l="l" t="t" r="r" b="b"/>
              <a:pathLst>
                <a:path w="1149982" h="434089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357846"/>
                  </a:lnTo>
                  <a:cubicBezTo>
                    <a:pt x="1149982" y="399954"/>
                    <a:pt x="1115847" y="434089"/>
                    <a:pt x="1073739" y="434089"/>
                  </a:cubicBezTo>
                  <a:lnTo>
                    <a:pt x="76243" y="434089"/>
                  </a:lnTo>
                  <a:cubicBezTo>
                    <a:pt x="56022" y="434089"/>
                    <a:pt x="36629" y="426056"/>
                    <a:pt x="22331" y="411758"/>
                  </a:cubicBezTo>
                  <a:cubicBezTo>
                    <a:pt x="8033" y="397459"/>
                    <a:pt x="0" y="378067"/>
                    <a:pt x="0" y="357846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7386"/>
              <a:ext cx="1149982" cy="4514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Sosyal</a:t>
              </a:r>
              <a:r>
                <a:rPr lang="en-US" sz="3399" dirty="0">
                  <a:solidFill>
                    <a:srgbClr val="44000A"/>
                  </a:solidFill>
                  <a:latin typeface="Gloria Hallelujah" panose="020B0604020202020204" charset="0"/>
                </a:rPr>
                <a:t>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Destek</a:t>
              </a:r>
              <a:r>
                <a:rPr lang="en-US" sz="3399" dirty="0">
                  <a:solidFill>
                    <a:srgbClr val="44000A"/>
                  </a:solidFill>
                  <a:latin typeface="Gloria Hallelujah" panose="020B0604020202020204" charset="0"/>
                </a:rPr>
                <a:t>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 panose="020B0604020202020204" charset="0"/>
                </a:rPr>
                <a:t>Hizmetleri</a:t>
              </a:r>
              <a:endParaRPr lang="en-US" sz="3399" dirty="0">
                <a:solidFill>
                  <a:srgbClr val="44000A"/>
                </a:solidFill>
                <a:latin typeface="Gloria Hallelujah" panose="020B0604020202020204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475311" y="689208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222295" y="437562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636614" y="5503649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32098" y="5338741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964738" y="35814"/>
            <a:ext cx="8569065" cy="321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500" spc="-150">
                <a:solidFill>
                  <a:srgbClr val="44000A"/>
                </a:solidFill>
                <a:latin typeface="Roca One Bold"/>
              </a:rPr>
              <a:t>11. ve 12. Sınıf Seçmeli Meslek Dersleri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348615" y="5917968"/>
            <a:ext cx="4366339" cy="1357023"/>
            <a:chOff x="0" y="0"/>
            <a:chExt cx="1149982" cy="35740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49982" cy="357405"/>
            </a:xfrm>
            <a:custGeom>
              <a:avLst/>
              <a:gdLst/>
              <a:ahLst/>
              <a:cxnLst/>
              <a:rect l="l" t="t" r="r" b="b"/>
              <a:pathLst>
                <a:path w="1149982" h="357405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1162"/>
                  </a:lnTo>
                  <a:cubicBezTo>
                    <a:pt x="1149982" y="301383"/>
                    <a:pt x="1141949" y="320776"/>
                    <a:pt x="1127651" y="335074"/>
                  </a:cubicBezTo>
                  <a:cubicBezTo>
                    <a:pt x="1113353" y="349373"/>
                    <a:pt x="1093960" y="357405"/>
                    <a:pt x="1073739" y="357405"/>
                  </a:cubicBezTo>
                  <a:lnTo>
                    <a:pt x="76243" y="357405"/>
                  </a:lnTo>
                  <a:cubicBezTo>
                    <a:pt x="34135" y="357405"/>
                    <a:pt x="0" y="323270"/>
                    <a:pt x="0" y="281162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8270"/>
              <a:ext cx="1149982" cy="33493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Sanat</a:t>
              </a: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 ve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Oyun</a:t>
              </a: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 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36096" y="7425287"/>
            <a:ext cx="4366339" cy="1963215"/>
            <a:chOff x="0" y="-1611"/>
            <a:chExt cx="1149982" cy="5170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9982" cy="515450"/>
            </a:xfrm>
            <a:custGeom>
              <a:avLst/>
              <a:gdLst/>
              <a:ahLst/>
              <a:cxnLst/>
              <a:rect l="l" t="t" r="r" b="b"/>
              <a:pathLst>
                <a:path w="1149982" h="5154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439207"/>
                  </a:lnTo>
                  <a:cubicBezTo>
                    <a:pt x="1149982" y="481315"/>
                    <a:pt x="1115847" y="515450"/>
                    <a:pt x="1073739" y="515450"/>
                  </a:cubicBezTo>
                  <a:lnTo>
                    <a:pt x="76243" y="515450"/>
                  </a:lnTo>
                  <a:cubicBezTo>
                    <a:pt x="56022" y="515450"/>
                    <a:pt x="36629" y="507417"/>
                    <a:pt x="22331" y="493119"/>
                  </a:cubicBezTo>
                  <a:cubicBezTo>
                    <a:pt x="8033" y="478820"/>
                    <a:pt x="0" y="459428"/>
                    <a:pt x="0" y="4392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1611"/>
              <a:ext cx="1149982" cy="51706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Çocuklara</a:t>
              </a: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 İlk Yardım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948370" y="7678446"/>
            <a:ext cx="4366339" cy="1357023"/>
            <a:chOff x="0" y="0"/>
            <a:chExt cx="1149982" cy="3574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49982" cy="357405"/>
            </a:xfrm>
            <a:custGeom>
              <a:avLst/>
              <a:gdLst/>
              <a:ahLst/>
              <a:cxnLst/>
              <a:rect l="l" t="t" r="r" b="b"/>
              <a:pathLst>
                <a:path w="1149982" h="357405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1162"/>
                  </a:lnTo>
                  <a:cubicBezTo>
                    <a:pt x="1149982" y="301383"/>
                    <a:pt x="1141949" y="320776"/>
                    <a:pt x="1127651" y="335074"/>
                  </a:cubicBezTo>
                  <a:cubicBezTo>
                    <a:pt x="1113353" y="349373"/>
                    <a:pt x="1093960" y="357405"/>
                    <a:pt x="1073739" y="357405"/>
                  </a:cubicBezTo>
                  <a:lnTo>
                    <a:pt x="76243" y="357405"/>
                  </a:lnTo>
                  <a:cubicBezTo>
                    <a:pt x="34135" y="357405"/>
                    <a:pt x="0" y="323270"/>
                    <a:pt x="0" y="281162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149982" cy="35740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Sanat</a:t>
              </a: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 ve </a:t>
              </a:r>
              <a:r>
                <a:rPr lang="en-US" sz="3399" dirty="0" err="1">
                  <a:solidFill>
                    <a:srgbClr val="44000A"/>
                  </a:solidFill>
                  <a:latin typeface="Gloria Hallelujah"/>
                </a:rPr>
                <a:t>Oyun</a:t>
              </a:r>
              <a:r>
                <a:rPr lang="en-US" sz="3399" dirty="0">
                  <a:solidFill>
                    <a:srgbClr val="44000A"/>
                  </a:solidFill>
                  <a:latin typeface="Gloria Hallelujah"/>
                </a:rPr>
                <a:t>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65123" y="5905947"/>
            <a:ext cx="4366339" cy="1591411"/>
            <a:chOff x="0" y="-3166"/>
            <a:chExt cx="1149982" cy="41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415971"/>
            </a:xfrm>
            <a:custGeom>
              <a:avLst/>
              <a:gdLst/>
              <a:ahLst/>
              <a:cxnLst/>
              <a:rect l="l" t="t" r="r" b="b"/>
              <a:pathLst>
                <a:path w="1149982" h="415971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339728"/>
                  </a:lnTo>
                  <a:cubicBezTo>
                    <a:pt x="1149982" y="359949"/>
                    <a:pt x="1141949" y="379342"/>
                    <a:pt x="1127651" y="393640"/>
                  </a:cubicBezTo>
                  <a:cubicBezTo>
                    <a:pt x="1113353" y="407938"/>
                    <a:pt x="1093960" y="415971"/>
                    <a:pt x="1073739" y="415971"/>
                  </a:cubicBezTo>
                  <a:lnTo>
                    <a:pt x="76243" y="415971"/>
                  </a:lnTo>
                  <a:cubicBezTo>
                    <a:pt x="34135" y="415971"/>
                    <a:pt x="0" y="381836"/>
                    <a:pt x="0" y="339728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166"/>
              <a:ext cx="1149982" cy="41912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dirty="0">
                  <a:solidFill>
                    <a:srgbClr val="44000A"/>
                  </a:solidFill>
                  <a:latin typeface="Gloria Hallelujah"/>
                </a:rPr>
                <a:t>Dijital </a:t>
              </a:r>
              <a:r>
                <a:rPr lang="en-US" sz="4199" dirty="0" err="1">
                  <a:solidFill>
                    <a:srgbClr val="44000A"/>
                  </a:solidFill>
                  <a:latin typeface="Gloria Hallelujah"/>
                </a:rPr>
                <a:t>Tasarım</a:t>
              </a:r>
              <a:endParaRPr lang="en-US" sz="41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678144" y="8626606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065705" y="3379772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2"/>
                </a:lnTo>
                <a:lnTo>
                  <a:pt x="0" y="507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292002" y="7786626"/>
            <a:ext cx="4366339" cy="1579390"/>
            <a:chOff x="0" y="0"/>
            <a:chExt cx="1149982" cy="4159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982" cy="415971"/>
            </a:xfrm>
            <a:custGeom>
              <a:avLst/>
              <a:gdLst/>
              <a:ahLst/>
              <a:cxnLst/>
              <a:rect l="l" t="t" r="r" b="b"/>
              <a:pathLst>
                <a:path w="1149982" h="415971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339728"/>
                  </a:lnTo>
                  <a:cubicBezTo>
                    <a:pt x="1149982" y="359949"/>
                    <a:pt x="1141949" y="379342"/>
                    <a:pt x="1127651" y="393640"/>
                  </a:cubicBezTo>
                  <a:cubicBezTo>
                    <a:pt x="1113353" y="407938"/>
                    <a:pt x="1093960" y="415971"/>
                    <a:pt x="1073739" y="415971"/>
                  </a:cubicBezTo>
                  <a:lnTo>
                    <a:pt x="76243" y="415971"/>
                  </a:lnTo>
                  <a:cubicBezTo>
                    <a:pt x="34135" y="415971"/>
                    <a:pt x="0" y="381836"/>
                    <a:pt x="0" y="339728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149982" cy="4159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dirty="0" err="1">
                  <a:solidFill>
                    <a:srgbClr val="44000A"/>
                  </a:solidFill>
                  <a:latin typeface="Gloria Hallelujah"/>
                </a:rPr>
                <a:t>Sosyal</a:t>
              </a:r>
              <a:r>
                <a:rPr lang="en-US" sz="41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4199" dirty="0" err="1">
                  <a:solidFill>
                    <a:srgbClr val="44000A"/>
                  </a:solidFill>
                  <a:latin typeface="Gloria Hallelujah"/>
                </a:rPr>
                <a:t>Medya</a:t>
              </a:r>
              <a:endParaRPr lang="en-US" sz="41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3759988"/>
            <a:ext cx="4366339" cy="1698388"/>
            <a:chOff x="0" y="-31341"/>
            <a:chExt cx="1149982" cy="4473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982" cy="415971"/>
            </a:xfrm>
            <a:custGeom>
              <a:avLst/>
              <a:gdLst/>
              <a:ahLst/>
              <a:cxnLst/>
              <a:rect l="l" t="t" r="r" b="b"/>
              <a:pathLst>
                <a:path w="1149982" h="415971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339728"/>
                  </a:lnTo>
                  <a:cubicBezTo>
                    <a:pt x="1149982" y="359949"/>
                    <a:pt x="1141949" y="379342"/>
                    <a:pt x="1127651" y="393640"/>
                  </a:cubicBezTo>
                  <a:cubicBezTo>
                    <a:pt x="1113353" y="407938"/>
                    <a:pt x="1093960" y="415971"/>
                    <a:pt x="1073739" y="415971"/>
                  </a:cubicBezTo>
                  <a:lnTo>
                    <a:pt x="76243" y="415971"/>
                  </a:lnTo>
                  <a:cubicBezTo>
                    <a:pt x="34135" y="415971"/>
                    <a:pt x="0" y="381836"/>
                    <a:pt x="0" y="339728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1341"/>
              <a:ext cx="1149982" cy="44731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4199" dirty="0" err="1">
                  <a:solidFill>
                    <a:srgbClr val="44000A"/>
                  </a:solidFill>
                  <a:latin typeface="Gloria Hallelujah"/>
                </a:rPr>
                <a:t>Programlama</a:t>
              </a:r>
              <a:endParaRPr lang="en-US" sz="4199" dirty="0">
                <a:solidFill>
                  <a:srgbClr val="44000A"/>
                </a:solidFill>
                <a:latin typeface="Gloria Hallelujah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88309" y="9051141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8"/>
                </a:lnTo>
                <a:lnTo>
                  <a:pt x="0" y="4143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837557" y="2331981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8"/>
                </a:lnTo>
                <a:lnTo>
                  <a:pt x="0" y="41431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360877" y="8090652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785824" y="2529496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7"/>
                </a:lnTo>
                <a:lnTo>
                  <a:pt x="0" y="433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038732" y="43865"/>
            <a:ext cx="8264877" cy="270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6300" spc="-126">
                <a:solidFill>
                  <a:srgbClr val="44000A"/>
                </a:solidFill>
                <a:latin typeface="Roca One Bold"/>
              </a:rPr>
              <a:t>11. ve 12. Sınıf Seçmeli Sertifikasyon Programı Dersleri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89150" y="9046033"/>
            <a:ext cx="4733145" cy="424535"/>
            <a:chOff x="0" y="0"/>
            <a:chExt cx="1136982" cy="101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69049" y="3757373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4" y="0"/>
                </a:lnTo>
                <a:lnTo>
                  <a:pt x="4522604" y="5076392"/>
                </a:lnTo>
                <a:lnTo>
                  <a:pt x="0" y="507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86648" y="4155218"/>
            <a:ext cx="7684752" cy="5711458"/>
            <a:chOff x="0" y="0"/>
            <a:chExt cx="2023968" cy="15042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23968" cy="1504252"/>
            </a:xfrm>
            <a:custGeom>
              <a:avLst/>
              <a:gdLst/>
              <a:ahLst/>
              <a:cxnLst/>
              <a:rect l="l" t="t" r="r" b="b"/>
              <a:pathLst>
                <a:path w="2023968" h="1504252">
                  <a:moveTo>
                    <a:pt x="43320" y="0"/>
                  </a:moveTo>
                  <a:lnTo>
                    <a:pt x="1980648" y="0"/>
                  </a:lnTo>
                  <a:cubicBezTo>
                    <a:pt x="2004573" y="0"/>
                    <a:pt x="2023968" y="19395"/>
                    <a:pt x="2023968" y="43320"/>
                  </a:cubicBezTo>
                  <a:lnTo>
                    <a:pt x="2023968" y="1460932"/>
                  </a:lnTo>
                  <a:cubicBezTo>
                    <a:pt x="2023968" y="1472422"/>
                    <a:pt x="2019404" y="1483440"/>
                    <a:pt x="2011280" y="1491564"/>
                  </a:cubicBezTo>
                  <a:cubicBezTo>
                    <a:pt x="2003156" y="1499688"/>
                    <a:pt x="1992137" y="1504252"/>
                    <a:pt x="1980648" y="1504252"/>
                  </a:cubicBezTo>
                  <a:lnTo>
                    <a:pt x="43320" y="1504252"/>
                  </a:lnTo>
                  <a:cubicBezTo>
                    <a:pt x="31831" y="1504252"/>
                    <a:pt x="20812" y="1499688"/>
                    <a:pt x="12688" y="1491564"/>
                  </a:cubicBezTo>
                  <a:cubicBezTo>
                    <a:pt x="4564" y="1483440"/>
                    <a:pt x="0" y="1472422"/>
                    <a:pt x="0" y="1460932"/>
                  </a:cubicBezTo>
                  <a:lnTo>
                    <a:pt x="0" y="43320"/>
                  </a:lnTo>
                  <a:cubicBezTo>
                    <a:pt x="0" y="31831"/>
                    <a:pt x="4564" y="20812"/>
                    <a:pt x="12688" y="12688"/>
                  </a:cubicBezTo>
                  <a:cubicBezTo>
                    <a:pt x="20812" y="4564"/>
                    <a:pt x="31831" y="0"/>
                    <a:pt x="43320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023968" cy="150425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1759"/>
                </a:lnSpc>
              </a:pPr>
              <a:r>
                <a:rPr lang="en-US" sz="8399" dirty="0" err="1">
                  <a:solidFill>
                    <a:srgbClr val="44000A"/>
                  </a:solidFill>
                  <a:latin typeface="Gloria Hallelujah"/>
                </a:rPr>
                <a:t>İşletmelerde</a:t>
              </a:r>
              <a:r>
                <a:rPr lang="en-US" sz="8399" dirty="0">
                  <a:solidFill>
                    <a:srgbClr val="44000A"/>
                  </a:solidFill>
                  <a:latin typeface="Gloria Hallelujah"/>
                </a:rPr>
                <a:t> </a:t>
              </a:r>
              <a:r>
                <a:rPr lang="en-US" sz="8399" dirty="0" err="1">
                  <a:solidFill>
                    <a:srgbClr val="44000A"/>
                  </a:solidFill>
                  <a:latin typeface="Gloria Hallelujah"/>
                </a:rPr>
                <a:t>Mesleki</a:t>
              </a:r>
              <a:r>
                <a:rPr lang="en-US" sz="8399" dirty="0">
                  <a:solidFill>
                    <a:srgbClr val="44000A"/>
                  </a:solidFill>
                  <a:latin typeface="Gloria Hallelujah"/>
                </a:rPr>
                <a:t> Eğitim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614381" y="862660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21541" y="3312415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17912" y="310525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222295" y="8193000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78949" y="254304"/>
            <a:ext cx="6384443" cy="229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Roca One Bold"/>
              </a:rPr>
              <a:t>12. Sınıf Alan Dersleri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37423">
            <a:off x="4632073" y="393094"/>
            <a:ext cx="9023855" cy="8708020"/>
          </a:xfrm>
          <a:custGeom>
            <a:avLst/>
            <a:gdLst/>
            <a:ahLst/>
            <a:cxnLst/>
            <a:rect l="l" t="t" r="r" b="b"/>
            <a:pathLst>
              <a:path w="9023855" h="8708020">
                <a:moveTo>
                  <a:pt x="0" y="0"/>
                </a:moveTo>
                <a:lnTo>
                  <a:pt x="9023854" y="0"/>
                </a:lnTo>
                <a:lnTo>
                  <a:pt x="9023854" y="8708020"/>
                </a:lnTo>
                <a:lnTo>
                  <a:pt x="0" y="8708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71953" y="6015452"/>
            <a:ext cx="3451742" cy="3430168"/>
          </a:xfrm>
          <a:custGeom>
            <a:avLst/>
            <a:gdLst/>
            <a:ahLst/>
            <a:cxnLst/>
            <a:rect l="l" t="t" r="r" b="b"/>
            <a:pathLst>
              <a:path w="3451742" h="3430168">
                <a:moveTo>
                  <a:pt x="0" y="0"/>
                </a:moveTo>
                <a:lnTo>
                  <a:pt x="3451742" y="0"/>
                </a:lnTo>
                <a:lnTo>
                  <a:pt x="3451742" y="3430168"/>
                </a:lnTo>
                <a:lnTo>
                  <a:pt x="0" y="3430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96671" y="1028700"/>
            <a:ext cx="4224796" cy="2202175"/>
          </a:xfrm>
          <a:custGeom>
            <a:avLst/>
            <a:gdLst/>
            <a:ahLst/>
            <a:cxnLst/>
            <a:rect l="l" t="t" r="r" b="b"/>
            <a:pathLst>
              <a:path w="4224796" h="2202175">
                <a:moveTo>
                  <a:pt x="4224796" y="0"/>
                </a:moveTo>
                <a:lnTo>
                  <a:pt x="0" y="0"/>
                </a:lnTo>
                <a:lnTo>
                  <a:pt x="0" y="2202175"/>
                </a:lnTo>
                <a:lnTo>
                  <a:pt x="4224796" y="2202175"/>
                </a:lnTo>
                <a:lnTo>
                  <a:pt x="42247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96168" y="3073400"/>
            <a:ext cx="10695665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202020"/>
                </a:solidFill>
                <a:latin typeface="Gliker"/>
              </a:rPr>
              <a:t>İşletmelerde Mesleki Eğitim Nedir?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29929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8"/>
                </a:lnTo>
                <a:lnTo>
                  <a:pt x="0" y="1375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21246" y="0"/>
            <a:ext cx="1676107" cy="1752584"/>
          </a:xfrm>
          <a:custGeom>
            <a:avLst/>
            <a:gdLst/>
            <a:ahLst/>
            <a:cxnLst/>
            <a:rect l="l" t="t" r="r" b="b"/>
            <a:pathLst>
              <a:path w="1676107" h="1752584">
                <a:moveTo>
                  <a:pt x="0" y="0"/>
                </a:moveTo>
                <a:lnTo>
                  <a:pt x="1676108" y="0"/>
                </a:lnTo>
                <a:lnTo>
                  <a:pt x="1676108" y="1752584"/>
                </a:lnTo>
                <a:lnTo>
                  <a:pt x="0" y="175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8654">
            <a:off x="198891" y="8874352"/>
            <a:ext cx="1784759" cy="1207146"/>
          </a:xfrm>
          <a:custGeom>
            <a:avLst/>
            <a:gdLst/>
            <a:ahLst/>
            <a:cxnLst/>
            <a:rect l="l" t="t" r="r" b="b"/>
            <a:pathLst>
              <a:path w="1784759" h="1207146">
                <a:moveTo>
                  <a:pt x="0" y="0"/>
                </a:moveTo>
                <a:lnTo>
                  <a:pt x="1784759" y="0"/>
                </a:lnTo>
                <a:lnTo>
                  <a:pt x="1784759" y="1207146"/>
                </a:lnTo>
                <a:lnTo>
                  <a:pt x="0" y="1207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182541" cy="2372327"/>
          </a:xfrm>
          <a:custGeom>
            <a:avLst/>
            <a:gdLst/>
            <a:ahLst/>
            <a:cxnLst/>
            <a:rect l="l" t="t" r="r" b="b"/>
            <a:pathLst>
              <a:path w="2182541" h="2372327">
                <a:moveTo>
                  <a:pt x="0" y="0"/>
                </a:moveTo>
                <a:lnTo>
                  <a:pt x="2182541" y="0"/>
                </a:lnTo>
                <a:lnTo>
                  <a:pt x="2182541" y="2372327"/>
                </a:lnTo>
                <a:lnTo>
                  <a:pt x="0" y="23723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8129" y="8305800"/>
            <a:ext cx="1942342" cy="2484392"/>
          </a:xfrm>
          <a:custGeom>
            <a:avLst/>
            <a:gdLst/>
            <a:ahLst/>
            <a:cxnLst/>
            <a:rect l="l" t="t" r="r" b="b"/>
            <a:pathLst>
              <a:path w="1942342" h="2484392">
                <a:moveTo>
                  <a:pt x="0" y="0"/>
                </a:moveTo>
                <a:lnTo>
                  <a:pt x="1942342" y="0"/>
                </a:lnTo>
                <a:lnTo>
                  <a:pt x="1942342" y="2484392"/>
                </a:lnTo>
                <a:lnTo>
                  <a:pt x="0" y="2484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82541" y="1476375"/>
            <a:ext cx="14105588" cy="73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6875">
                <a:solidFill>
                  <a:srgbClr val="1B1B1B"/>
                </a:solidFill>
                <a:latin typeface="Gloria Hallelujah"/>
              </a:rPr>
              <a:t>Öğrencilerin mesleki bilgi, beceri, tutum ve davranışlarını geliştirmelerini, okulda olmayan ortam ve araç gereci tanıyarak gerçek hizmet ortamına ve iş hayatına uyumlarını sağlamak amacıyla yapılan uygulamalardır.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4580" y="785782"/>
            <a:ext cx="12605220" cy="6268851"/>
            <a:chOff x="0" y="-438552"/>
            <a:chExt cx="16468801" cy="5881951"/>
          </a:xfrm>
        </p:grpSpPr>
        <p:sp>
          <p:nvSpPr>
            <p:cNvPr id="3" name="TextBox 3"/>
            <p:cNvSpPr txBox="1"/>
            <p:nvPr/>
          </p:nvSpPr>
          <p:spPr>
            <a:xfrm>
              <a:off x="1566853" y="-438552"/>
              <a:ext cx="14901948" cy="5881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759"/>
                </a:lnSpc>
              </a:pPr>
              <a:r>
                <a:rPr lang="en-US" sz="8000" dirty="0" err="1" smtClean="0">
                  <a:solidFill>
                    <a:srgbClr val="FFACEC"/>
                  </a:solidFill>
                  <a:latin typeface="Gloria Hallelujah"/>
                </a:rPr>
                <a:t>Çocuk</a:t>
              </a:r>
              <a:r>
                <a:rPr lang="en-US" sz="8000" dirty="0" smtClean="0">
                  <a:solidFill>
                    <a:srgbClr val="FFACEC"/>
                  </a:solidFill>
                  <a:latin typeface="Gloria Hallelujah"/>
                </a:rPr>
                <a:t> </a:t>
              </a:r>
              <a:r>
                <a:rPr lang="en-US" sz="8000" dirty="0" err="1" smtClean="0">
                  <a:solidFill>
                    <a:srgbClr val="FFACEC"/>
                  </a:solidFill>
                  <a:latin typeface="Gloria Hallelujah"/>
                </a:rPr>
                <a:t>Gelişimi</a:t>
              </a:r>
              <a:r>
                <a:rPr lang="tr-TR" sz="8000" dirty="0" smtClean="0">
                  <a:solidFill>
                    <a:srgbClr val="FFACEC"/>
                  </a:solidFill>
                  <a:latin typeface="Gloria Hallelujah"/>
                </a:rPr>
                <a:t> ve Eğitimi Alanı</a:t>
              </a:r>
              <a:r>
                <a:rPr lang="en-US" sz="8000" dirty="0" smtClean="0">
                  <a:solidFill>
                    <a:srgbClr val="FFACEC"/>
                  </a:solidFill>
                  <a:latin typeface="Gloria Hallelujah"/>
                </a:rPr>
                <a:t> </a:t>
              </a:r>
              <a:r>
                <a:rPr lang="en-US" sz="8000" dirty="0" err="1" smtClean="0">
                  <a:solidFill>
                    <a:srgbClr val="FFACEC"/>
                  </a:solidFill>
                  <a:latin typeface="Gloria Hallelujah"/>
                </a:rPr>
                <a:t>Nedir</a:t>
              </a:r>
              <a:r>
                <a:rPr lang="en-US" sz="8000" dirty="0" smtClean="0">
                  <a:solidFill>
                    <a:srgbClr val="FFACEC"/>
                  </a:solidFill>
                  <a:latin typeface="Gloria Hallelujah"/>
                </a:rPr>
                <a:t>?</a:t>
              </a:r>
            </a:p>
            <a:p>
              <a:pPr algn="ctr">
                <a:lnSpc>
                  <a:spcPts val="10800"/>
                </a:lnSpc>
              </a:pPr>
              <a:endParaRPr lang="en-US" sz="9799" dirty="0">
                <a:solidFill>
                  <a:srgbClr val="FFACEC"/>
                </a:solidFill>
                <a:latin typeface="Gloria Hallelujah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78842"/>
              <a:ext cx="16468801" cy="1111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6499"/>
                </a:lnSpc>
                <a:spcBef>
                  <a:spcPct val="0"/>
                </a:spcBef>
              </a:pPr>
              <a:endParaRPr lang="en-US" sz="4999" u="none" dirty="0">
                <a:solidFill>
                  <a:srgbClr val="FFFFFF"/>
                </a:solidFill>
                <a:latin typeface="Gloria Hallelujah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554824">
            <a:off x="15171688" y="1497262"/>
            <a:ext cx="2010453" cy="1703402"/>
          </a:xfrm>
          <a:custGeom>
            <a:avLst/>
            <a:gdLst/>
            <a:ahLst/>
            <a:cxnLst/>
            <a:rect l="l" t="t" r="r" b="b"/>
            <a:pathLst>
              <a:path w="2010453" h="1703402">
                <a:moveTo>
                  <a:pt x="0" y="0"/>
                </a:moveTo>
                <a:lnTo>
                  <a:pt x="2010453" y="0"/>
                </a:lnTo>
                <a:lnTo>
                  <a:pt x="2010453" y="1703402"/>
                </a:lnTo>
                <a:lnTo>
                  <a:pt x="0" y="1703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9372">
            <a:off x="986859" y="6282760"/>
            <a:ext cx="1988391" cy="3527791"/>
          </a:xfrm>
          <a:custGeom>
            <a:avLst/>
            <a:gdLst/>
            <a:ahLst/>
            <a:cxnLst/>
            <a:rect l="l" t="t" r="r" b="b"/>
            <a:pathLst>
              <a:path w="1988391" h="3527791">
                <a:moveTo>
                  <a:pt x="0" y="0"/>
                </a:moveTo>
                <a:lnTo>
                  <a:pt x="1988392" y="0"/>
                </a:lnTo>
                <a:lnTo>
                  <a:pt x="1988392" y="3527791"/>
                </a:lnTo>
                <a:lnTo>
                  <a:pt x="0" y="352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43142" y="1928790"/>
            <a:ext cx="2165623" cy="468562"/>
          </a:xfrm>
          <a:custGeom>
            <a:avLst/>
            <a:gdLst/>
            <a:ahLst/>
            <a:cxnLst/>
            <a:rect l="l" t="t" r="r" b="b"/>
            <a:pathLst>
              <a:path w="2165623" h="468562">
                <a:moveTo>
                  <a:pt x="0" y="0"/>
                </a:moveTo>
                <a:lnTo>
                  <a:pt x="2165623" y="0"/>
                </a:lnTo>
                <a:lnTo>
                  <a:pt x="2165623" y="468562"/>
                </a:lnTo>
                <a:lnTo>
                  <a:pt x="0" y="468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1107">
            <a:off x="14121724" y="6889094"/>
            <a:ext cx="4110380" cy="3325671"/>
          </a:xfrm>
          <a:custGeom>
            <a:avLst/>
            <a:gdLst/>
            <a:ahLst/>
            <a:cxnLst/>
            <a:rect l="l" t="t" r="r" b="b"/>
            <a:pathLst>
              <a:path w="4110380" h="3325671">
                <a:moveTo>
                  <a:pt x="0" y="0"/>
                </a:moveTo>
                <a:lnTo>
                  <a:pt x="4110380" y="0"/>
                </a:lnTo>
                <a:lnTo>
                  <a:pt x="4110380" y="3325671"/>
                </a:lnTo>
                <a:lnTo>
                  <a:pt x="0" y="3325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4415" y="694863"/>
            <a:ext cx="2333785" cy="3308200"/>
          </a:xfrm>
          <a:custGeom>
            <a:avLst/>
            <a:gdLst/>
            <a:ahLst/>
            <a:cxnLst/>
            <a:rect l="l" t="t" r="r" b="b"/>
            <a:pathLst>
              <a:path w="2333785" h="3308200">
                <a:moveTo>
                  <a:pt x="0" y="0"/>
                </a:moveTo>
                <a:lnTo>
                  <a:pt x="2333785" y="0"/>
                </a:lnTo>
                <a:lnTo>
                  <a:pt x="2333785" y="3308200"/>
                </a:lnTo>
                <a:lnTo>
                  <a:pt x="0" y="3308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14581" y="714345"/>
            <a:ext cx="1928825" cy="642942"/>
          </a:xfrm>
          <a:custGeom>
            <a:avLst/>
            <a:gdLst/>
            <a:ahLst/>
            <a:cxnLst/>
            <a:rect l="l" t="t" r="r" b="b"/>
            <a:pathLst>
              <a:path w="2165623" h="468562">
                <a:moveTo>
                  <a:pt x="0" y="0"/>
                </a:moveTo>
                <a:lnTo>
                  <a:pt x="2165623" y="0"/>
                </a:lnTo>
                <a:lnTo>
                  <a:pt x="2165623" y="468562"/>
                </a:lnTo>
                <a:lnTo>
                  <a:pt x="0" y="468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10 Dikdörtgen"/>
          <p:cNvSpPr/>
          <p:nvPr/>
        </p:nvSpPr>
        <p:spPr>
          <a:xfrm>
            <a:off x="3428960" y="4543336"/>
            <a:ext cx="102870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latin typeface="Gloria Hallelujah" charset="0"/>
              </a:rPr>
              <a:t>Doğumdan ergenlik ve yetişkinliğe kadar çocukların (resmi ve gayri resmi) gereksinimlerinin saptanması, özel durumları bulunan çocukların gelişimine yardımcı olacak yetkin elemanların yetiştirilmesini amaçlayan eğitim programıdır</a:t>
            </a:r>
            <a:r>
              <a:rPr lang="tr-TR" sz="3600" dirty="0" smtClean="0">
                <a:latin typeface="Berlin Sans FB" pitchFamily="34" charset="0"/>
              </a:rPr>
              <a:t>.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71320" y="483376"/>
            <a:ext cx="11885795" cy="10091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6"/>
              </a:lnSpc>
            </a:pPr>
            <a:r>
              <a:rPr lang="en-US" sz="6038">
                <a:solidFill>
                  <a:srgbClr val="1B1B1B"/>
                </a:solidFill>
                <a:latin typeface="Gloria Hallelujah"/>
              </a:rPr>
              <a:t>Öğrencilerimiz 12. Sınıfta haftada 3 gün 8’er saat okul öncesi eğitim kurumlarında </a:t>
            </a:r>
          </a:p>
          <a:p>
            <a:pPr algn="ctr">
              <a:lnSpc>
                <a:spcPts val="7246"/>
              </a:lnSpc>
            </a:pPr>
            <a:r>
              <a:rPr lang="en-US" sz="6038">
                <a:solidFill>
                  <a:srgbClr val="1B1B1B"/>
                </a:solidFill>
                <a:latin typeface="Gloria Hallelujah"/>
              </a:rPr>
              <a:t>ya da özel eğitim merkezlerinde/okullarında staj görürler.</a:t>
            </a:r>
          </a:p>
          <a:p>
            <a:pPr algn="ctr">
              <a:lnSpc>
                <a:spcPts val="7246"/>
              </a:lnSpc>
            </a:pPr>
            <a:r>
              <a:rPr lang="en-US" sz="6038">
                <a:solidFill>
                  <a:srgbClr val="1B1B1B"/>
                </a:solidFill>
                <a:latin typeface="Gloria Hallelujah"/>
              </a:rPr>
              <a:t>Bu süre içinde her ay sigortaları yapılır ve asgari ücret net tutarının %30'u üzerinden maaş alırlar.</a:t>
            </a:r>
          </a:p>
          <a:p>
            <a:pPr algn="ctr">
              <a:lnSpc>
                <a:spcPts val="7246"/>
              </a:lnSpc>
            </a:pPr>
            <a:endParaRPr lang="en-US" sz="6038">
              <a:solidFill>
                <a:srgbClr val="1B1B1B"/>
              </a:solidFill>
              <a:latin typeface="Gloria Hallelujah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715360" y="6200369"/>
            <a:ext cx="2324698" cy="3632341"/>
          </a:xfrm>
          <a:custGeom>
            <a:avLst/>
            <a:gdLst/>
            <a:ahLst/>
            <a:cxnLst/>
            <a:rect l="l" t="t" r="r" b="b"/>
            <a:pathLst>
              <a:path w="2324698" h="3632341">
                <a:moveTo>
                  <a:pt x="0" y="0"/>
                </a:moveTo>
                <a:lnTo>
                  <a:pt x="2324698" y="0"/>
                </a:lnTo>
                <a:lnTo>
                  <a:pt x="2324698" y="3632341"/>
                </a:lnTo>
                <a:lnTo>
                  <a:pt x="0" y="3632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88052" y="0"/>
            <a:ext cx="2923130" cy="2993895"/>
          </a:xfrm>
          <a:custGeom>
            <a:avLst/>
            <a:gdLst/>
            <a:ahLst/>
            <a:cxnLst/>
            <a:rect l="l" t="t" r="r" b="b"/>
            <a:pathLst>
              <a:path w="2923130" h="2993895">
                <a:moveTo>
                  <a:pt x="0" y="0"/>
                </a:moveTo>
                <a:lnTo>
                  <a:pt x="2923131" y="0"/>
                </a:lnTo>
                <a:lnTo>
                  <a:pt x="2923131" y="2993895"/>
                </a:lnTo>
                <a:lnTo>
                  <a:pt x="0" y="2993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0620" y="8517504"/>
            <a:ext cx="3134139" cy="1481593"/>
          </a:xfrm>
          <a:custGeom>
            <a:avLst/>
            <a:gdLst/>
            <a:ahLst/>
            <a:cxnLst/>
            <a:rect l="l" t="t" r="r" b="b"/>
            <a:pathLst>
              <a:path w="3134139" h="1481593">
                <a:moveTo>
                  <a:pt x="0" y="0"/>
                </a:moveTo>
                <a:lnTo>
                  <a:pt x="3134139" y="0"/>
                </a:lnTo>
                <a:lnTo>
                  <a:pt x="3134139" y="1481592"/>
                </a:lnTo>
                <a:lnTo>
                  <a:pt x="0" y="1481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23541" y="1208676"/>
            <a:ext cx="2664695" cy="576543"/>
          </a:xfrm>
          <a:custGeom>
            <a:avLst/>
            <a:gdLst/>
            <a:ahLst/>
            <a:cxnLst/>
            <a:rect l="l" t="t" r="r" b="b"/>
            <a:pathLst>
              <a:path w="2664695" h="576543">
                <a:moveTo>
                  <a:pt x="0" y="0"/>
                </a:moveTo>
                <a:lnTo>
                  <a:pt x="2664695" y="0"/>
                </a:lnTo>
                <a:lnTo>
                  <a:pt x="2664695" y="576543"/>
                </a:lnTo>
                <a:lnTo>
                  <a:pt x="0" y="576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7114" y="204629"/>
            <a:ext cx="2664695" cy="576543"/>
          </a:xfrm>
          <a:custGeom>
            <a:avLst/>
            <a:gdLst/>
            <a:ahLst/>
            <a:cxnLst/>
            <a:rect l="l" t="t" r="r" b="b"/>
            <a:pathLst>
              <a:path w="2664695" h="576543">
                <a:moveTo>
                  <a:pt x="0" y="0"/>
                </a:moveTo>
                <a:lnTo>
                  <a:pt x="2664695" y="0"/>
                </a:lnTo>
                <a:lnTo>
                  <a:pt x="2664695" y="576543"/>
                </a:lnTo>
                <a:lnTo>
                  <a:pt x="0" y="576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98157">
            <a:off x="1880483" y="791866"/>
            <a:ext cx="14073803" cy="8466434"/>
          </a:xfrm>
          <a:prstGeom prst="rect">
            <a:avLst/>
          </a:prstGeom>
          <a:gradFill rotWithShape="1">
            <a:gsLst>
              <a:gs pos="0">
                <a:srgbClr val="7F73E3">
                  <a:alpha val="100000"/>
                </a:srgbClr>
              </a:gs>
              <a:gs pos="100000">
                <a:srgbClr val="FF94F3">
                  <a:alpha val="100000"/>
                </a:srgbClr>
              </a:gs>
            </a:gsLst>
            <a:path path="circle">
              <a:fillToRect l="50000" t="50000" r="50000" b="50000"/>
            </a:path>
          </a:gradFill>
        </p:spPr>
      </p:sp>
      <p:sp>
        <p:nvSpPr>
          <p:cNvPr id="3" name="Freeform 3"/>
          <p:cNvSpPr/>
          <p:nvPr/>
        </p:nvSpPr>
        <p:spPr>
          <a:xfrm>
            <a:off x="13886782" y="5558342"/>
            <a:ext cx="3271266" cy="4114800"/>
          </a:xfrm>
          <a:custGeom>
            <a:avLst/>
            <a:gdLst/>
            <a:ahLst/>
            <a:cxnLst/>
            <a:rect l="l" t="t" r="r" b="b"/>
            <a:pathLst>
              <a:path w="3271266" h="4114800">
                <a:moveTo>
                  <a:pt x="0" y="0"/>
                </a:moveTo>
                <a:lnTo>
                  <a:pt x="3271266" y="0"/>
                </a:lnTo>
                <a:lnTo>
                  <a:pt x="32712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13188">
            <a:off x="779049" y="995524"/>
            <a:ext cx="2222899" cy="2324600"/>
          </a:xfrm>
          <a:custGeom>
            <a:avLst/>
            <a:gdLst/>
            <a:ahLst/>
            <a:cxnLst/>
            <a:rect l="l" t="t" r="r" b="b"/>
            <a:pathLst>
              <a:path w="2222899" h="2324600">
                <a:moveTo>
                  <a:pt x="0" y="0"/>
                </a:moveTo>
                <a:lnTo>
                  <a:pt x="2222899" y="0"/>
                </a:lnTo>
                <a:lnTo>
                  <a:pt x="2222899" y="2324600"/>
                </a:lnTo>
                <a:lnTo>
                  <a:pt x="0" y="2324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27346">
            <a:off x="640782" y="7632350"/>
            <a:ext cx="2240589" cy="2435423"/>
          </a:xfrm>
          <a:custGeom>
            <a:avLst/>
            <a:gdLst/>
            <a:ahLst/>
            <a:cxnLst/>
            <a:rect l="l" t="t" r="r" b="b"/>
            <a:pathLst>
              <a:path w="2240589" h="2435423">
                <a:moveTo>
                  <a:pt x="0" y="0"/>
                </a:moveTo>
                <a:lnTo>
                  <a:pt x="2240589" y="0"/>
                </a:lnTo>
                <a:lnTo>
                  <a:pt x="2240589" y="2435423"/>
                </a:lnTo>
                <a:lnTo>
                  <a:pt x="0" y="2435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89841">
            <a:off x="15269454" y="718990"/>
            <a:ext cx="2315222" cy="2254448"/>
          </a:xfrm>
          <a:custGeom>
            <a:avLst/>
            <a:gdLst/>
            <a:ahLst/>
            <a:cxnLst/>
            <a:rect l="l" t="t" r="r" b="b"/>
            <a:pathLst>
              <a:path w="2315222" h="2254448">
                <a:moveTo>
                  <a:pt x="0" y="0"/>
                </a:moveTo>
                <a:lnTo>
                  <a:pt x="2315222" y="0"/>
                </a:lnTo>
                <a:lnTo>
                  <a:pt x="2315222" y="2254447"/>
                </a:lnTo>
                <a:lnTo>
                  <a:pt x="0" y="22544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690716">
            <a:off x="1815618" y="3057611"/>
            <a:ext cx="14073803" cy="377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  <a:spcBef>
                <a:spcPct val="0"/>
              </a:spcBef>
            </a:pPr>
            <a:r>
              <a:rPr lang="en-US" sz="7199">
                <a:solidFill>
                  <a:srgbClr val="000000"/>
                </a:solidFill>
                <a:latin typeface="Gloria Hallelujah"/>
              </a:rPr>
              <a:t>Çocuk Gelişimi ve Eğitimi Alanı Olarak Sizleri Aramızda Görmekten Mutluluk Duyarız…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9854" y="1028700"/>
            <a:ext cx="6282844" cy="1736350"/>
          </a:xfrm>
          <a:custGeom>
            <a:avLst/>
            <a:gdLst/>
            <a:ahLst/>
            <a:cxnLst/>
            <a:rect l="l" t="t" r="r" b="b"/>
            <a:pathLst>
              <a:path w="6282844" h="1736350">
                <a:moveTo>
                  <a:pt x="0" y="0"/>
                </a:moveTo>
                <a:lnTo>
                  <a:pt x="6282843" y="0"/>
                </a:lnTo>
                <a:lnTo>
                  <a:pt x="6282843" y="1736350"/>
                </a:lnTo>
                <a:lnTo>
                  <a:pt x="0" y="173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34139" y="3991637"/>
            <a:ext cx="12351600" cy="561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çocuklarla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doğrudan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ilgilenen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ve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bu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doğrultuda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çocukların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sağlığı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,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gelişimi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ve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eğitimi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konusunda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bilgili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,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yetkin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ve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alanında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uzman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kişiler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yetiştiren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bir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6175" dirty="0" err="1">
                <a:solidFill>
                  <a:srgbClr val="1B1B1B"/>
                </a:solidFill>
                <a:latin typeface="Gloria Hallelujah"/>
              </a:rPr>
              <a:t>alandır</a:t>
            </a:r>
            <a:r>
              <a:rPr lang="en-US" sz="6175" dirty="0">
                <a:solidFill>
                  <a:srgbClr val="1B1B1B"/>
                </a:solidFill>
                <a:latin typeface="Gloria Hallelujah"/>
              </a:rPr>
              <a:t>.</a:t>
            </a:r>
          </a:p>
          <a:p>
            <a:pPr algn="ctr">
              <a:lnSpc>
                <a:spcPts val="7410"/>
              </a:lnSpc>
            </a:pPr>
            <a:endParaRPr lang="en-US" sz="6175" dirty="0">
              <a:solidFill>
                <a:srgbClr val="1B1B1B"/>
              </a:solidFill>
              <a:latin typeface="Gloria Hallelujah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497129" y="2355738"/>
            <a:ext cx="6788292" cy="1292292"/>
          </a:xfrm>
          <a:prstGeom prst="rect">
            <a:avLst/>
          </a:prstGeom>
          <a:solidFill>
            <a:srgbClr val="FFA500"/>
          </a:solidFill>
        </p:spPr>
      </p:sp>
      <p:sp>
        <p:nvSpPr>
          <p:cNvPr id="5" name="Freeform 5"/>
          <p:cNvSpPr/>
          <p:nvPr/>
        </p:nvSpPr>
        <p:spPr>
          <a:xfrm>
            <a:off x="15715360" y="6200369"/>
            <a:ext cx="2324698" cy="3632341"/>
          </a:xfrm>
          <a:custGeom>
            <a:avLst/>
            <a:gdLst/>
            <a:ahLst/>
            <a:cxnLst/>
            <a:rect l="l" t="t" r="r" b="b"/>
            <a:pathLst>
              <a:path w="2324698" h="3632341">
                <a:moveTo>
                  <a:pt x="0" y="0"/>
                </a:moveTo>
                <a:lnTo>
                  <a:pt x="2324698" y="0"/>
                </a:lnTo>
                <a:lnTo>
                  <a:pt x="2324698" y="3632341"/>
                </a:lnTo>
                <a:lnTo>
                  <a:pt x="0" y="3632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007267"/>
            <a:ext cx="2923130" cy="2993895"/>
          </a:xfrm>
          <a:custGeom>
            <a:avLst/>
            <a:gdLst/>
            <a:ahLst/>
            <a:cxnLst/>
            <a:rect l="l" t="t" r="r" b="b"/>
            <a:pathLst>
              <a:path w="2923130" h="2993895">
                <a:moveTo>
                  <a:pt x="0" y="0"/>
                </a:moveTo>
                <a:lnTo>
                  <a:pt x="2923130" y="0"/>
                </a:lnTo>
                <a:lnTo>
                  <a:pt x="2923130" y="2993895"/>
                </a:lnTo>
                <a:lnTo>
                  <a:pt x="0" y="299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7986" y="8425447"/>
            <a:ext cx="3134139" cy="1481593"/>
          </a:xfrm>
          <a:custGeom>
            <a:avLst/>
            <a:gdLst/>
            <a:ahLst/>
            <a:cxnLst/>
            <a:rect l="l" t="t" r="r" b="b"/>
            <a:pathLst>
              <a:path w="3134139" h="1481593">
                <a:moveTo>
                  <a:pt x="0" y="0"/>
                </a:moveTo>
                <a:lnTo>
                  <a:pt x="3134138" y="0"/>
                </a:lnTo>
                <a:lnTo>
                  <a:pt x="3134138" y="1481593"/>
                </a:lnTo>
                <a:lnTo>
                  <a:pt x="0" y="1481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89462" y="1779195"/>
            <a:ext cx="2664695" cy="576543"/>
          </a:xfrm>
          <a:custGeom>
            <a:avLst/>
            <a:gdLst/>
            <a:ahLst/>
            <a:cxnLst/>
            <a:rect l="l" t="t" r="r" b="b"/>
            <a:pathLst>
              <a:path w="2664695" h="576543">
                <a:moveTo>
                  <a:pt x="0" y="0"/>
                </a:moveTo>
                <a:lnTo>
                  <a:pt x="2664694" y="0"/>
                </a:lnTo>
                <a:lnTo>
                  <a:pt x="2664694" y="576543"/>
                </a:lnTo>
                <a:lnTo>
                  <a:pt x="0" y="576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85739" y="1117193"/>
            <a:ext cx="2664695" cy="576543"/>
          </a:xfrm>
          <a:custGeom>
            <a:avLst/>
            <a:gdLst/>
            <a:ahLst/>
            <a:cxnLst/>
            <a:rect l="l" t="t" r="r" b="b"/>
            <a:pathLst>
              <a:path w="2664695" h="576543">
                <a:moveTo>
                  <a:pt x="0" y="0"/>
                </a:moveTo>
                <a:lnTo>
                  <a:pt x="2664695" y="0"/>
                </a:lnTo>
                <a:lnTo>
                  <a:pt x="2664695" y="576543"/>
                </a:lnTo>
                <a:lnTo>
                  <a:pt x="0" y="576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50999" y="2543159"/>
            <a:ext cx="7080553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7"/>
              </a:lnSpc>
              <a:spcBef>
                <a:spcPct val="0"/>
              </a:spcBef>
            </a:pPr>
            <a:r>
              <a:rPr lang="en-US" sz="5239">
                <a:solidFill>
                  <a:srgbClr val="000000"/>
                </a:solidFill>
                <a:latin typeface="Gloria Hallelujah"/>
              </a:rPr>
              <a:t>Çocuk gelişimi bölümü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0483" y="2861215"/>
            <a:ext cx="14073803" cy="2099414"/>
            <a:chOff x="0" y="0"/>
            <a:chExt cx="18765071" cy="2799218"/>
          </a:xfrm>
        </p:grpSpPr>
        <p:sp>
          <p:nvSpPr>
            <p:cNvPr id="3" name="AutoShape 3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3414" y="364559"/>
              <a:ext cx="17047988" cy="207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32"/>
                </a:lnSpc>
              </a:pPr>
              <a:r>
                <a:rPr lang="en-US" sz="10193" dirty="0" err="1" smtClean="0">
                  <a:solidFill>
                    <a:srgbClr val="FFFFFF"/>
                  </a:solidFill>
                  <a:latin typeface="Gloria Hallelujah"/>
                </a:rPr>
                <a:t>Erken</a:t>
              </a:r>
              <a:r>
                <a:rPr lang="en-US" sz="10193" dirty="0" smtClean="0">
                  <a:solidFill>
                    <a:srgbClr val="FFFFFF"/>
                  </a:solidFill>
                  <a:latin typeface="Gloria Hallelujah"/>
                </a:rPr>
                <a:t> </a:t>
              </a:r>
              <a:r>
                <a:rPr lang="en-US" sz="10193" dirty="0" err="1">
                  <a:solidFill>
                    <a:srgbClr val="FFFFFF"/>
                  </a:solidFill>
                  <a:latin typeface="Gloria Hallelujah"/>
                </a:rPr>
                <a:t>Çocukluk</a:t>
              </a:r>
              <a:endParaRPr lang="en-US" sz="10193" dirty="0">
                <a:solidFill>
                  <a:srgbClr val="FFFFFF"/>
                </a:solidFill>
                <a:latin typeface="Gloria Hallelujah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161753">
            <a:off x="2292129" y="4996553"/>
            <a:ext cx="14073803" cy="2099414"/>
            <a:chOff x="0" y="0"/>
            <a:chExt cx="18765071" cy="2799218"/>
          </a:xfrm>
        </p:grpSpPr>
        <p:sp>
          <p:nvSpPr>
            <p:cNvPr id="6" name="AutoShape 6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858541" y="164534"/>
              <a:ext cx="17047988" cy="2460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00"/>
                </a:lnSpc>
              </a:pPr>
              <a:r>
                <a:rPr lang="tr-TR" sz="12084" dirty="0" smtClean="0">
                  <a:solidFill>
                    <a:srgbClr val="FFFFFF"/>
                  </a:solidFill>
                  <a:latin typeface="Gloria Hallelujah"/>
                </a:rPr>
                <a:t>Ve </a:t>
              </a:r>
              <a:r>
                <a:rPr lang="en-US" sz="12084" dirty="0" err="1" smtClean="0">
                  <a:solidFill>
                    <a:srgbClr val="FFFFFF"/>
                  </a:solidFill>
                  <a:latin typeface="Gloria Hallelujah"/>
                </a:rPr>
                <a:t>Özel</a:t>
              </a:r>
              <a:r>
                <a:rPr lang="en-US" sz="12084" dirty="0" smtClean="0">
                  <a:solidFill>
                    <a:srgbClr val="FFFFFF"/>
                  </a:solidFill>
                  <a:latin typeface="Gloria Hallelujah"/>
                </a:rPr>
                <a:t> </a:t>
              </a:r>
              <a:r>
                <a:rPr lang="en-US" sz="12084" dirty="0" err="1">
                  <a:solidFill>
                    <a:srgbClr val="FFFFFF"/>
                  </a:solidFill>
                  <a:latin typeface="Gloria Hallelujah"/>
                </a:rPr>
                <a:t>Eğitim</a:t>
              </a:r>
              <a:r>
                <a:rPr lang="en-US" sz="12084" dirty="0">
                  <a:solidFill>
                    <a:srgbClr val="FFFFFF"/>
                  </a:solidFill>
                  <a:latin typeface="Gloria Hallelujah"/>
                </a:rPr>
                <a:t>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 rot="-244336">
            <a:off x="5694822" y="7278008"/>
            <a:ext cx="11547112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599" dirty="0" err="1" smtClean="0">
                <a:solidFill>
                  <a:srgbClr val="1B1B1B"/>
                </a:solidFill>
                <a:latin typeface="Gloria Hallelujah"/>
              </a:rPr>
              <a:t>dal</a:t>
            </a:r>
            <a:r>
              <a:rPr lang="tr-TR" sz="5599" dirty="0" err="1" smtClean="0">
                <a:solidFill>
                  <a:srgbClr val="1B1B1B"/>
                </a:solidFill>
                <a:latin typeface="Gloria Hallelujah"/>
              </a:rPr>
              <a:t>ında</a:t>
            </a:r>
            <a:r>
              <a:rPr lang="en-US" sz="5599" dirty="0" smtClean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5599" dirty="0" err="1">
                <a:solidFill>
                  <a:srgbClr val="1B1B1B"/>
                </a:solidFill>
                <a:latin typeface="Gloria Hallelujah"/>
              </a:rPr>
              <a:t>eğitim</a:t>
            </a:r>
            <a:r>
              <a:rPr lang="en-US" sz="5599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5599" dirty="0" err="1">
                <a:solidFill>
                  <a:srgbClr val="1B1B1B"/>
                </a:solidFill>
                <a:latin typeface="Gloria Hallelujah"/>
              </a:rPr>
              <a:t>verilir</a:t>
            </a:r>
            <a:r>
              <a:rPr lang="en-US" sz="5599" dirty="0">
                <a:solidFill>
                  <a:srgbClr val="1B1B1B"/>
                </a:solidFill>
                <a:latin typeface="Gloria Hallelujah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1117478" y="2249330"/>
            <a:ext cx="2266133" cy="1071263"/>
          </a:xfrm>
          <a:custGeom>
            <a:avLst/>
            <a:gdLst/>
            <a:ahLst/>
            <a:cxnLst/>
            <a:rect l="l" t="t" r="r" b="b"/>
            <a:pathLst>
              <a:path w="2266133" h="1071263">
                <a:moveTo>
                  <a:pt x="0" y="0"/>
                </a:moveTo>
                <a:lnTo>
                  <a:pt x="2266133" y="0"/>
                </a:lnTo>
                <a:lnTo>
                  <a:pt x="2266133" y="1071263"/>
                </a:lnTo>
                <a:lnTo>
                  <a:pt x="0" y="107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69463" y="5673201"/>
            <a:ext cx="1676107" cy="1752584"/>
          </a:xfrm>
          <a:custGeom>
            <a:avLst/>
            <a:gdLst/>
            <a:ahLst/>
            <a:cxnLst/>
            <a:rect l="l" t="t" r="r" b="b"/>
            <a:pathLst>
              <a:path w="1676107" h="1752584">
                <a:moveTo>
                  <a:pt x="0" y="0"/>
                </a:moveTo>
                <a:lnTo>
                  <a:pt x="1676107" y="0"/>
                </a:lnTo>
                <a:lnTo>
                  <a:pt x="1676107" y="1752584"/>
                </a:lnTo>
                <a:lnTo>
                  <a:pt x="0" y="175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96735">
            <a:off x="13575470" y="2328893"/>
            <a:ext cx="3583395" cy="912137"/>
          </a:xfrm>
          <a:custGeom>
            <a:avLst/>
            <a:gdLst/>
            <a:ahLst/>
            <a:cxnLst/>
            <a:rect l="l" t="t" r="r" b="b"/>
            <a:pathLst>
              <a:path w="3583395" h="912137">
                <a:moveTo>
                  <a:pt x="0" y="0"/>
                </a:moveTo>
                <a:lnTo>
                  <a:pt x="3583395" y="0"/>
                </a:lnTo>
                <a:lnTo>
                  <a:pt x="3583395" y="912137"/>
                </a:lnTo>
                <a:lnTo>
                  <a:pt x="0" y="912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82627" y="732042"/>
            <a:ext cx="11547112" cy="1824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599">
                <a:solidFill>
                  <a:srgbClr val="1B1B1B"/>
                </a:solidFill>
                <a:latin typeface="Gloria Hallelujah"/>
              </a:rPr>
              <a:t>Çocuk Gelişimi ve Eğitimi Alanında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5559123"/>
            <a:ext cx="16230600" cy="18999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1401085" y="5861097"/>
            <a:ext cx="1055367" cy="1103520"/>
          </a:xfrm>
          <a:custGeom>
            <a:avLst/>
            <a:gdLst/>
            <a:ahLst/>
            <a:cxnLst/>
            <a:rect l="l" t="t" r="r" b="b"/>
            <a:pathLst>
              <a:path w="1055367" h="1103520">
                <a:moveTo>
                  <a:pt x="0" y="0"/>
                </a:moveTo>
                <a:lnTo>
                  <a:pt x="1055367" y="0"/>
                </a:lnTo>
                <a:lnTo>
                  <a:pt x="1055367" y="1103521"/>
                </a:lnTo>
                <a:lnTo>
                  <a:pt x="0" y="110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28700" y="3421906"/>
            <a:ext cx="7280853" cy="18999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Freeform 5"/>
          <p:cNvSpPr/>
          <p:nvPr/>
        </p:nvSpPr>
        <p:spPr>
          <a:xfrm>
            <a:off x="1401085" y="3963166"/>
            <a:ext cx="1055367" cy="817429"/>
          </a:xfrm>
          <a:custGeom>
            <a:avLst/>
            <a:gdLst/>
            <a:ahLst/>
            <a:cxnLst/>
            <a:rect l="l" t="t" r="r" b="b"/>
            <a:pathLst>
              <a:path w="1055367" h="817429">
                <a:moveTo>
                  <a:pt x="0" y="0"/>
                </a:moveTo>
                <a:lnTo>
                  <a:pt x="1055367" y="0"/>
                </a:lnTo>
                <a:lnTo>
                  <a:pt x="1055367" y="817430"/>
                </a:lnTo>
                <a:lnTo>
                  <a:pt x="0" y="817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284560" y="7650348"/>
            <a:ext cx="8668376" cy="18999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Freeform 7"/>
          <p:cNvSpPr/>
          <p:nvPr/>
        </p:nvSpPr>
        <p:spPr>
          <a:xfrm>
            <a:off x="1401085" y="8180617"/>
            <a:ext cx="996631" cy="931397"/>
          </a:xfrm>
          <a:custGeom>
            <a:avLst/>
            <a:gdLst/>
            <a:ahLst/>
            <a:cxnLst/>
            <a:rect l="l" t="t" r="r" b="b"/>
            <a:pathLst>
              <a:path w="996631" h="931397">
                <a:moveTo>
                  <a:pt x="0" y="0"/>
                </a:moveTo>
                <a:lnTo>
                  <a:pt x="996632" y="0"/>
                </a:lnTo>
                <a:lnTo>
                  <a:pt x="996632" y="931397"/>
                </a:lnTo>
                <a:lnTo>
                  <a:pt x="0" y="9313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8590924" y="3421906"/>
            <a:ext cx="8668376" cy="18999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Freeform 9"/>
          <p:cNvSpPr/>
          <p:nvPr/>
        </p:nvSpPr>
        <p:spPr>
          <a:xfrm>
            <a:off x="9144000" y="3854786"/>
            <a:ext cx="1009745" cy="1034190"/>
          </a:xfrm>
          <a:custGeom>
            <a:avLst/>
            <a:gdLst/>
            <a:ahLst/>
            <a:cxnLst/>
            <a:rect l="l" t="t" r="r" b="b"/>
            <a:pathLst>
              <a:path w="1009745" h="1034190">
                <a:moveTo>
                  <a:pt x="0" y="0"/>
                </a:moveTo>
                <a:lnTo>
                  <a:pt x="1009745" y="0"/>
                </a:lnTo>
                <a:lnTo>
                  <a:pt x="1009745" y="1034190"/>
                </a:lnTo>
                <a:lnTo>
                  <a:pt x="0" y="103419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9671067" y="7696340"/>
            <a:ext cx="7280853" cy="189995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Freeform 11"/>
          <p:cNvSpPr/>
          <p:nvPr/>
        </p:nvSpPr>
        <p:spPr>
          <a:xfrm>
            <a:off x="9952936" y="8066273"/>
            <a:ext cx="1142372" cy="1264195"/>
          </a:xfrm>
          <a:custGeom>
            <a:avLst/>
            <a:gdLst/>
            <a:ahLst/>
            <a:cxnLst/>
            <a:rect l="l" t="t" r="r" b="b"/>
            <a:pathLst>
              <a:path w="1142372" h="1264195">
                <a:moveTo>
                  <a:pt x="0" y="0"/>
                </a:moveTo>
                <a:lnTo>
                  <a:pt x="1142373" y="0"/>
                </a:lnTo>
                <a:lnTo>
                  <a:pt x="1142373" y="1264195"/>
                </a:lnTo>
                <a:lnTo>
                  <a:pt x="0" y="1264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782888"/>
            <a:ext cx="15997691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Bu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Bölümü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Okuyan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Öğrencilerin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Şu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Özelliklere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Sahip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Olmaları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 </a:t>
            </a:r>
            <a:r>
              <a:rPr lang="en-US" sz="5900" dirty="0" err="1">
                <a:solidFill>
                  <a:srgbClr val="1B1B1B"/>
                </a:solidFill>
                <a:latin typeface="Gloria Hallelujah" panose="020B0604020202020204" charset="0"/>
              </a:rPr>
              <a:t>Beklenmektedir</a:t>
            </a:r>
            <a:r>
              <a:rPr lang="en-US" sz="5900" dirty="0">
                <a:solidFill>
                  <a:srgbClr val="1B1B1B"/>
                </a:solidFill>
                <a:latin typeface="Gloria Hallelujah" panose="020B0604020202020204" charset="0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53745" y="3237862"/>
            <a:ext cx="6798175" cy="203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9"/>
              </a:lnSpc>
            </a:pPr>
            <a:r>
              <a:rPr lang="en-US" sz="3863">
                <a:solidFill>
                  <a:srgbClr val="1B1B1B"/>
                </a:solidFill>
                <a:latin typeface="Gloria Hallelujah"/>
              </a:rPr>
              <a:t>Çocukların davranışlarını anlayabilmeli, davranışlarının nedenlerini merak etmeli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2755" y="5655449"/>
            <a:ext cx="13560362" cy="204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1B1B1B"/>
                </a:solidFill>
                <a:latin typeface="Gloria Hallelujah"/>
              </a:rPr>
              <a:t> Güler yüzlü, sıcak kanlı, Sabırlı, şefkatli, düzenli ve planlı olmalıdır.</a:t>
            </a:r>
          </a:p>
          <a:p>
            <a:pPr>
              <a:lnSpc>
                <a:spcPts val="4199"/>
              </a:lnSpc>
            </a:pPr>
            <a:endParaRPr lang="en-US" sz="4299">
              <a:solidFill>
                <a:srgbClr val="1B1B1B"/>
              </a:solidFill>
              <a:latin typeface="Gloria Hallelujah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82456" y="3720457"/>
            <a:ext cx="6908468" cy="1264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  <a:spcBef>
                <a:spcPct val="0"/>
              </a:spcBef>
            </a:pPr>
            <a:r>
              <a:rPr lang="en-US" sz="3913" dirty="0" err="1">
                <a:solidFill>
                  <a:srgbClr val="1B1B1B"/>
                </a:solidFill>
                <a:latin typeface="Gloria Hallelujah"/>
              </a:rPr>
              <a:t>Çocuklarla</a:t>
            </a:r>
            <a:r>
              <a:rPr lang="en-US" sz="3913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3913" dirty="0" err="1">
                <a:solidFill>
                  <a:srgbClr val="1B1B1B"/>
                </a:solidFill>
                <a:latin typeface="Gloria Hallelujah"/>
              </a:rPr>
              <a:t>vakit</a:t>
            </a:r>
            <a:r>
              <a:rPr lang="en-US" sz="3913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3913" dirty="0" err="1">
                <a:solidFill>
                  <a:srgbClr val="1B1B1B"/>
                </a:solidFill>
                <a:latin typeface="Gloria Hallelujah"/>
              </a:rPr>
              <a:t>geçirmekten</a:t>
            </a:r>
            <a:r>
              <a:rPr lang="en-US" sz="3913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3913" dirty="0" err="1">
                <a:solidFill>
                  <a:srgbClr val="1B1B1B"/>
                </a:solidFill>
                <a:latin typeface="Gloria Hallelujah"/>
              </a:rPr>
              <a:t>zevk</a:t>
            </a:r>
            <a:r>
              <a:rPr lang="en-US" sz="3913" dirty="0">
                <a:solidFill>
                  <a:srgbClr val="1B1B1B"/>
                </a:solidFill>
                <a:latin typeface="Gloria Hallelujah"/>
              </a:rPr>
              <a:t> </a:t>
            </a:r>
            <a:r>
              <a:rPr lang="en-US" sz="3913" dirty="0" err="1">
                <a:solidFill>
                  <a:srgbClr val="1B1B1B"/>
                </a:solidFill>
                <a:latin typeface="Gloria Hallelujah"/>
              </a:rPr>
              <a:t>almalı</a:t>
            </a:r>
            <a:endParaRPr lang="en-US" sz="3913" dirty="0">
              <a:solidFill>
                <a:srgbClr val="1B1B1B"/>
              </a:solidFill>
              <a:latin typeface="Gloria Halleluja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66760" y="7901704"/>
            <a:ext cx="7282113" cy="11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  <a:spcBef>
                <a:spcPct val="0"/>
              </a:spcBef>
            </a:pPr>
            <a:r>
              <a:rPr lang="en-US" sz="3460">
                <a:solidFill>
                  <a:srgbClr val="1B1B1B"/>
                </a:solidFill>
                <a:latin typeface="Gloria Hallelujah"/>
              </a:rPr>
              <a:t>Araştırmayı, keşfetmeyi sevmeli, </a:t>
            </a:r>
          </a:p>
          <a:p>
            <a:pPr algn="ctr">
              <a:lnSpc>
                <a:spcPts val="4498"/>
              </a:lnSpc>
              <a:spcBef>
                <a:spcPct val="0"/>
              </a:spcBef>
            </a:pPr>
            <a:r>
              <a:rPr lang="en-US" sz="3460">
                <a:solidFill>
                  <a:srgbClr val="1B1B1B"/>
                </a:solidFill>
                <a:latin typeface="Gloria Hallelujah"/>
              </a:rPr>
              <a:t>yeniliklere açık olmalı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7834770"/>
            <a:ext cx="9848963" cy="169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1B1B1B"/>
                </a:solidFill>
                <a:latin typeface="Gloria Hallelujah"/>
              </a:rPr>
              <a:t>İletişim becerileri kuvvetli </a:t>
            </a:r>
          </a:p>
          <a:p>
            <a:pPr algn="ctr">
              <a:lnSpc>
                <a:spcPts val="4550"/>
              </a:lnSpc>
            </a:pPr>
            <a:r>
              <a:rPr lang="en-US" sz="3500">
                <a:solidFill>
                  <a:srgbClr val="1B1B1B"/>
                </a:solidFill>
                <a:latin typeface="Gloria Hallelujah"/>
              </a:rPr>
              <a:t>ve organizasyon becerisini </a:t>
            </a:r>
          </a:p>
          <a:p>
            <a:pPr algn="ctr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1B1B1B"/>
                </a:solidFill>
                <a:latin typeface="Gloria Hallelujah"/>
              </a:rPr>
              <a:t>kazanmış olmalıdır.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316" y="3665440"/>
            <a:ext cx="17075389" cy="5769836"/>
            <a:chOff x="0" y="0"/>
            <a:chExt cx="99985769" cy="3378555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9840990" cy="33640777"/>
            </a:xfrm>
            <a:custGeom>
              <a:avLst/>
              <a:gdLst/>
              <a:ahLst/>
              <a:cxnLst/>
              <a:rect l="l" t="t" r="r" b="b"/>
              <a:pathLst>
                <a:path w="99840990" h="33640777">
                  <a:moveTo>
                    <a:pt x="0" y="0"/>
                  </a:moveTo>
                  <a:lnTo>
                    <a:pt x="99840990" y="0"/>
                  </a:lnTo>
                  <a:lnTo>
                    <a:pt x="99840990" y="33640777"/>
                  </a:lnTo>
                  <a:lnTo>
                    <a:pt x="0" y="33640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985767" cy="33785556"/>
            </a:xfrm>
            <a:custGeom>
              <a:avLst/>
              <a:gdLst/>
              <a:ahLst/>
              <a:cxnLst/>
              <a:rect l="l" t="t" r="r" b="b"/>
              <a:pathLst>
                <a:path w="99985767" h="33785556">
                  <a:moveTo>
                    <a:pt x="99840988" y="33640778"/>
                  </a:moveTo>
                  <a:lnTo>
                    <a:pt x="99985767" y="33640778"/>
                  </a:lnTo>
                  <a:lnTo>
                    <a:pt x="99985767" y="33785556"/>
                  </a:lnTo>
                  <a:lnTo>
                    <a:pt x="99840988" y="33785556"/>
                  </a:lnTo>
                  <a:lnTo>
                    <a:pt x="99840988" y="336407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3640778"/>
                  </a:lnTo>
                  <a:lnTo>
                    <a:pt x="0" y="33640778"/>
                  </a:lnTo>
                  <a:lnTo>
                    <a:pt x="0" y="144780"/>
                  </a:lnTo>
                  <a:close/>
                  <a:moveTo>
                    <a:pt x="0" y="33640778"/>
                  </a:moveTo>
                  <a:lnTo>
                    <a:pt x="144780" y="33640778"/>
                  </a:lnTo>
                  <a:lnTo>
                    <a:pt x="144780" y="33785556"/>
                  </a:lnTo>
                  <a:lnTo>
                    <a:pt x="0" y="33785556"/>
                  </a:lnTo>
                  <a:lnTo>
                    <a:pt x="0" y="33640778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33640778"/>
                  </a:lnTo>
                  <a:lnTo>
                    <a:pt x="99840988" y="33640778"/>
                  </a:lnTo>
                  <a:lnTo>
                    <a:pt x="99840988" y="144780"/>
                  </a:lnTo>
                  <a:close/>
                  <a:moveTo>
                    <a:pt x="144780" y="33640778"/>
                  </a:moveTo>
                  <a:lnTo>
                    <a:pt x="99840988" y="33640778"/>
                  </a:lnTo>
                  <a:lnTo>
                    <a:pt x="99840988" y="33785556"/>
                  </a:lnTo>
                  <a:lnTo>
                    <a:pt x="144780" y="33785556"/>
                  </a:lnTo>
                  <a:lnTo>
                    <a:pt x="144780" y="33640778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85316" y="3665440"/>
            <a:ext cx="17075389" cy="5655494"/>
            <a:chOff x="0" y="0"/>
            <a:chExt cx="99985769" cy="33116018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99840990" cy="32971240"/>
            </a:xfrm>
            <a:custGeom>
              <a:avLst/>
              <a:gdLst/>
              <a:ahLst/>
              <a:cxnLst/>
              <a:rect l="l" t="t" r="r" b="b"/>
              <a:pathLst>
                <a:path w="99840990" h="32971240">
                  <a:moveTo>
                    <a:pt x="0" y="0"/>
                  </a:moveTo>
                  <a:lnTo>
                    <a:pt x="99840990" y="0"/>
                  </a:lnTo>
                  <a:lnTo>
                    <a:pt x="99840990" y="32971240"/>
                  </a:lnTo>
                  <a:lnTo>
                    <a:pt x="0" y="3297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9985767" cy="33116019"/>
            </a:xfrm>
            <a:custGeom>
              <a:avLst/>
              <a:gdLst/>
              <a:ahLst/>
              <a:cxnLst/>
              <a:rect l="l" t="t" r="r" b="b"/>
              <a:pathLst>
                <a:path w="99985767" h="33116019">
                  <a:moveTo>
                    <a:pt x="99840988" y="32971237"/>
                  </a:moveTo>
                  <a:lnTo>
                    <a:pt x="99985767" y="32971237"/>
                  </a:lnTo>
                  <a:lnTo>
                    <a:pt x="99985767" y="33116019"/>
                  </a:lnTo>
                  <a:lnTo>
                    <a:pt x="99840988" y="33116019"/>
                  </a:lnTo>
                  <a:lnTo>
                    <a:pt x="99840988" y="3297123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971237"/>
                  </a:lnTo>
                  <a:lnTo>
                    <a:pt x="0" y="32971237"/>
                  </a:lnTo>
                  <a:lnTo>
                    <a:pt x="0" y="144780"/>
                  </a:lnTo>
                  <a:close/>
                  <a:moveTo>
                    <a:pt x="0" y="32971237"/>
                  </a:moveTo>
                  <a:lnTo>
                    <a:pt x="144780" y="32971237"/>
                  </a:lnTo>
                  <a:lnTo>
                    <a:pt x="144780" y="33116019"/>
                  </a:lnTo>
                  <a:lnTo>
                    <a:pt x="0" y="33116019"/>
                  </a:lnTo>
                  <a:lnTo>
                    <a:pt x="0" y="32971237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32971237"/>
                  </a:lnTo>
                  <a:lnTo>
                    <a:pt x="99840988" y="32971237"/>
                  </a:lnTo>
                  <a:lnTo>
                    <a:pt x="99840988" y="144780"/>
                  </a:lnTo>
                  <a:close/>
                  <a:moveTo>
                    <a:pt x="144780" y="32971237"/>
                  </a:moveTo>
                  <a:lnTo>
                    <a:pt x="99840988" y="32971237"/>
                  </a:lnTo>
                  <a:lnTo>
                    <a:pt x="99840988" y="33116019"/>
                  </a:lnTo>
                  <a:lnTo>
                    <a:pt x="144780" y="33116019"/>
                  </a:lnTo>
                  <a:lnTo>
                    <a:pt x="144780" y="32971237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85316" y="3665440"/>
            <a:ext cx="17075389" cy="5655494"/>
            <a:chOff x="0" y="0"/>
            <a:chExt cx="99985769" cy="33116018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99840990" cy="32971240"/>
            </a:xfrm>
            <a:custGeom>
              <a:avLst/>
              <a:gdLst/>
              <a:ahLst/>
              <a:cxnLst/>
              <a:rect l="l" t="t" r="r" b="b"/>
              <a:pathLst>
                <a:path w="99840990" h="32971240">
                  <a:moveTo>
                    <a:pt x="0" y="0"/>
                  </a:moveTo>
                  <a:lnTo>
                    <a:pt x="99840990" y="0"/>
                  </a:lnTo>
                  <a:lnTo>
                    <a:pt x="99840990" y="32971240"/>
                  </a:lnTo>
                  <a:lnTo>
                    <a:pt x="0" y="32971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99985767" cy="33116019"/>
            </a:xfrm>
            <a:custGeom>
              <a:avLst/>
              <a:gdLst/>
              <a:ahLst/>
              <a:cxnLst/>
              <a:rect l="l" t="t" r="r" b="b"/>
              <a:pathLst>
                <a:path w="99985767" h="33116019">
                  <a:moveTo>
                    <a:pt x="99840988" y="32971237"/>
                  </a:moveTo>
                  <a:lnTo>
                    <a:pt x="99985767" y="32971237"/>
                  </a:lnTo>
                  <a:lnTo>
                    <a:pt x="99985767" y="33116019"/>
                  </a:lnTo>
                  <a:lnTo>
                    <a:pt x="99840988" y="33116019"/>
                  </a:lnTo>
                  <a:lnTo>
                    <a:pt x="99840988" y="3297123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971237"/>
                  </a:lnTo>
                  <a:lnTo>
                    <a:pt x="0" y="32971237"/>
                  </a:lnTo>
                  <a:lnTo>
                    <a:pt x="0" y="144780"/>
                  </a:lnTo>
                  <a:close/>
                  <a:moveTo>
                    <a:pt x="0" y="32971237"/>
                  </a:moveTo>
                  <a:lnTo>
                    <a:pt x="144780" y="32971237"/>
                  </a:lnTo>
                  <a:lnTo>
                    <a:pt x="144780" y="33116019"/>
                  </a:lnTo>
                  <a:lnTo>
                    <a:pt x="0" y="33116019"/>
                  </a:lnTo>
                  <a:lnTo>
                    <a:pt x="0" y="32971237"/>
                  </a:lnTo>
                  <a:close/>
                  <a:moveTo>
                    <a:pt x="99840988" y="144780"/>
                  </a:moveTo>
                  <a:lnTo>
                    <a:pt x="99985767" y="144780"/>
                  </a:lnTo>
                  <a:lnTo>
                    <a:pt x="99985767" y="32971237"/>
                  </a:lnTo>
                  <a:lnTo>
                    <a:pt x="99840988" y="32971237"/>
                  </a:lnTo>
                  <a:lnTo>
                    <a:pt x="99840988" y="144780"/>
                  </a:lnTo>
                  <a:close/>
                  <a:moveTo>
                    <a:pt x="144780" y="32971237"/>
                  </a:moveTo>
                  <a:lnTo>
                    <a:pt x="99840988" y="32971237"/>
                  </a:lnTo>
                  <a:lnTo>
                    <a:pt x="99840988" y="33116019"/>
                  </a:lnTo>
                  <a:lnTo>
                    <a:pt x="144780" y="33116019"/>
                  </a:lnTo>
                  <a:lnTo>
                    <a:pt x="144780" y="32971237"/>
                  </a:lnTo>
                  <a:close/>
                  <a:moveTo>
                    <a:pt x="99840988" y="0"/>
                  </a:moveTo>
                  <a:lnTo>
                    <a:pt x="99985767" y="0"/>
                  </a:lnTo>
                  <a:lnTo>
                    <a:pt x="99985767" y="144780"/>
                  </a:lnTo>
                  <a:lnTo>
                    <a:pt x="99840988" y="144780"/>
                  </a:lnTo>
                  <a:lnTo>
                    <a:pt x="9984098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840988" y="0"/>
                  </a:lnTo>
                  <a:lnTo>
                    <a:pt x="9984098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028700" y="5544176"/>
            <a:ext cx="16221912" cy="0"/>
          </a:xfrm>
          <a:prstGeom prst="line">
            <a:avLst/>
          </a:prstGeom>
          <a:ln w="95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028700" y="7376151"/>
            <a:ext cx="16221912" cy="0"/>
          </a:xfrm>
          <a:prstGeom prst="line">
            <a:avLst/>
          </a:prstGeom>
          <a:ln w="95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313966" y="6078363"/>
            <a:ext cx="663483" cy="773126"/>
          </a:xfrm>
          <a:custGeom>
            <a:avLst/>
            <a:gdLst/>
            <a:ahLst/>
            <a:cxnLst/>
            <a:rect l="l" t="t" r="r" b="b"/>
            <a:pathLst>
              <a:path w="663483" h="773126">
                <a:moveTo>
                  <a:pt x="0" y="0"/>
                </a:moveTo>
                <a:lnTo>
                  <a:pt x="663483" y="0"/>
                </a:lnTo>
                <a:lnTo>
                  <a:pt x="663483" y="773126"/>
                </a:lnTo>
                <a:lnTo>
                  <a:pt x="0" y="7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3966" y="4370374"/>
            <a:ext cx="663483" cy="773126"/>
          </a:xfrm>
          <a:custGeom>
            <a:avLst/>
            <a:gdLst/>
            <a:ahLst/>
            <a:cxnLst/>
            <a:rect l="l" t="t" r="r" b="b"/>
            <a:pathLst>
              <a:path w="663483" h="773126">
                <a:moveTo>
                  <a:pt x="0" y="0"/>
                </a:moveTo>
                <a:lnTo>
                  <a:pt x="663483" y="0"/>
                </a:lnTo>
                <a:lnTo>
                  <a:pt x="663483" y="773126"/>
                </a:lnTo>
                <a:lnTo>
                  <a:pt x="0" y="7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13966" y="7909551"/>
            <a:ext cx="663483" cy="773126"/>
          </a:xfrm>
          <a:custGeom>
            <a:avLst/>
            <a:gdLst/>
            <a:ahLst/>
            <a:cxnLst/>
            <a:rect l="l" t="t" r="r" b="b"/>
            <a:pathLst>
              <a:path w="663483" h="773126">
                <a:moveTo>
                  <a:pt x="0" y="0"/>
                </a:moveTo>
                <a:lnTo>
                  <a:pt x="663483" y="0"/>
                </a:lnTo>
                <a:lnTo>
                  <a:pt x="663483" y="773126"/>
                </a:lnTo>
                <a:lnTo>
                  <a:pt x="0" y="7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517482" y="6078363"/>
            <a:ext cx="663483" cy="773126"/>
          </a:xfrm>
          <a:custGeom>
            <a:avLst/>
            <a:gdLst/>
            <a:ahLst/>
            <a:cxnLst/>
            <a:rect l="l" t="t" r="r" b="b"/>
            <a:pathLst>
              <a:path w="663483" h="773126">
                <a:moveTo>
                  <a:pt x="0" y="0"/>
                </a:moveTo>
                <a:lnTo>
                  <a:pt x="663483" y="0"/>
                </a:lnTo>
                <a:lnTo>
                  <a:pt x="663483" y="773126"/>
                </a:lnTo>
                <a:lnTo>
                  <a:pt x="0" y="7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17482" y="7910338"/>
            <a:ext cx="663483" cy="773126"/>
          </a:xfrm>
          <a:custGeom>
            <a:avLst/>
            <a:gdLst/>
            <a:ahLst/>
            <a:cxnLst/>
            <a:rect l="l" t="t" r="r" b="b"/>
            <a:pathLst>
              <a:path w="663483" h="773126">
                <a:moveTo>
                  <a:pt x="0" y="0"/>
                </a:moveTo>
                <a:lnTo>
                  <a:pt x="663483" y="0"/>
                </a:lnTo>
                <a:lnTo>
                  <a:pt x="663483" y="773126"/>
                </a:lnTo>
                <a:lnTo>
                  <a:pt x="0" y="7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723890" y="7982502"/>
            <a:ext cx="663483" cy="773126"/>
          </a:xfrm>
          <a:custGeom>
            <a:avLst/>
            <a:gdLst/>
            <a:ahLst/>
            <a:cxnLst/>
            <a:rect l="l" t="t" r="r" b="b"/>
            <a:pathLst>
              <a:path w="663483" h="773126">
                <a:moveTo>
                  <a:pt x="0" y="0"/>
                </a:moveTo>
                <a:lnTo>
                  <a:pt x="663483" y="0"/>
                </a:lnTo>
                <a:lnTo>
                  <a:pt x="663483" y="773126"/>
                </a:lnTo>
                <a:lnTo>
                  <a:pt x="0" y="7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25214" y="622509"/>
            <a:ext cx="13166188" cy="21304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Ayrıca</a:t>
            </a:r>
            <a:r>
              <a:rPr lang="en-US" sz="55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 Bu </a:t>
            </a: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Alanda</a:t>
            </a:r>
            <a:r>
              <a:rPr lang="en-US" sz="55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 Eğitim </a:t>
            </a: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Alıp</a:t>
            </a:r>
            <a:r>
              <a:rPr lang="en-US" sz="55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 </a:t>
            </a: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Özel</a:t>
            </a:r>
            <a:r>
              <a:rPr lang="en-US" sz="55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 Eğitim </a:t>
            </a: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Kurumlarında</a:t>
            </a:r>
            <a:r>
              <a:rPr lang="en-US" sz="55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 </a:t>
            </a: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Çalışmayı</a:t>
            </a:r>
            <a:r>
              <a:rPr lang="en-US" sz="55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 </a:t>
            </a:r>
            <a:r>
              <a:rPr lang="en-US" sz="5500" spc="5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/>
              </a:rPr>
              <a:t>Planlayanlardan</a:t>
            </a:r>
            <a:endParaRPr lang="en-US" sz="5500" spc="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52278" y="3944935"/>
            <a:ext cx="1440842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3"/>
              </a:lnSpc>
            </a:pP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Özel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eğitime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ihtiyaç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duyan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çocukların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özelliklerini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bilmeleri</a:t>
            </a:r>
            <a:endParaRPr lang="en-US" sz="4125" dirty="0">
              <a:solidFill>
                <a:srgbClr val="000000"/>
              </a:solidFill>
              <a:latin typeface="Gloria Hallelujah" panose="020B060402020202020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3890" y="5681185"/>
            <a:ext cx="1324698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3"/>
              </a:lnSpc>
            </a:pP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Özel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çocuklara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karşı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sabır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ve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anlayış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gösterebilmeleri</a:t>
            </a:r>
            <a:endParaRPr lang="en-US" sz="4125" dirty="0">
              <a:solidFill>
                <a:srgbClr val="000000"/>
              </a:solidFill>
              <a:latin typeface="Gloria Hallelujah" panose="020B060402020202020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30298" y="7557063"/>
            <a:ext cx="1128358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3"/>
              </a:lnSpc>
            </a:pP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Alanlarıyla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ilgili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kendilerini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geliştirmeleri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 </a:t>
            </a:r>
            <a:r>
              <a:rPr lang="en-US" sz="4125" dirty="0" err="1">
                <a:solidFill>
                  <a:srgbClr val="000000"/>
                </a:solidFill>
                <a:latin typeface="Gloria Hallelujah" panose="020B0604020202020204" charset="0"/>
              </a:rPr>
              <a:t>beklenmektedir</a:t>
            </a:r>
            <a:r>
              <a:rPr lang="en-US" sz="4125" dirty="0">
                <a:solidFill>
                  <a:srgbClr val="000000"/>
                </a:solidFill>
                <a:latin typeface="Gloria Hallelujah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99459">
            <a:off x="6300345" y="2266150"/>
            <a:ext cx="3308458" cy="2153506"/>
          </a:xfrm>
          <a:custGeom>
            <a:avLst/>
            <a:gdLst/>
            <a:ahLst/>
            <a:cxnLst/>
            <a:rect l="l" t="t" r="r" b="b"/>
            <a:pathLst>
              <a:path w="3308458" h="2153506">
                <a:moveTo>
                  <a:pt x="0" y="0"/>
                </a:moveTo>
                <a:lnTo>
                  <a:pt x="3308459" y="0"/>
                </a:lnTo>
                <a:lnTo>
                  <a:pt x="3308459" y="2153506"/>
                </a:lnTo>
                <a:lnTo>
                  <a:pt x="0" y="2153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0330">
            <a:off x="7363020" y="5911378"/>
            <a:ext cx="1183110" cy="1211751"/>
          </a:xfrm>
          <a:custGeom>
            <a:avLst/>
            <a:gdLst/>
            <a:ahLst/>
            <a:cxnLst/>
            <a:rect l="l" t="t" r="r" b="b"/>
            <a:pathLst>
              <a:path w="1183110" h="1211751">
                <a:moveTo>
                  <a:pt x="0" y="0"/>
                </a:moveTo>
                <a:lnTo>
                  <a:pt x="1183109" y="0"/>
                </a:lnTo>
                <a:lnTo>
                  <a:pt x="1183109" y="1211751"/>
                </a:lnTo>
                <a:lnTo>
                  <a:pt x="0" y="1211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20967">
            <a:off x="-201425" y="8244905"/>
            <a:ext cx="2460250" cy="2572505"/>
          </a:xfrm>
          <a:custGeom>
            <a:avLst/>
            <a:gdLst/>
            <a:ahLst/>
            <a:cxnLst/>
            <a:rect l="l" t="t" r="r" b="b"/>
            <a:pathLst>
              <a:path w="2460250" h="2572505">
                <a:moveTo>
                  <a:pt x="0" y="0"/>
                </a:moveTo>
                <a:lnTo>
                  <a:pt x="2460250" y="0"/>
                </a:lnTo>
                <a:lnTo>
                  <a:pt x="2460250" y="2572505"/>
                </a:lnTo>
                <a:lnTo>
                  <a:pt x="0" y="2572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10001">
            <a:off x="5612346" y="8750338"/>
            <a:ext cx="1865255" cy="2027451"/>
          </a:xfrm>
          <a:custGeom>
            <a:avLst/>
            <a:gdLst/>
            <a:ahLst/>
            <a:cxnLst/>
            <a:rect l="l" t="t" r="r" b="b"/>
            <a:pathLst>
              <a:path w="1865255" h="2027451">
                <a:moveTo>
                  <a:pt x="0" y="0"/>
                </a:moveTo>
                <a:lnTo>
                  <a:pt x="1865255" y="0"/>
                </a:lnTo>
                <a:lnTo>
                  <a:pt x="1865255" y="2027451"/>
                </a:lnTo>
                <a:lnTo>
                  <a:pt x="0" y="2027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08276">
            <a:off x="13814326" y="7711720"/>
            <a:ext cx="1736191" cy="375649"/>
          </a:xfrm>
          <a:custGeom>
            <a:avLst/>
            <a:gdLst/>
            <a:ahLst/>
            <a:cxnLst/>
            <a:rect l="l" t="t" r="r" b="b"/>
            <a:pathLst>
              <a:path w="1736191" h="375649">
                <a:moveTo>
                  <a:pt x="0" y="0"/>
                </a:moveTo>
                <a:lnTo>
                  <a:pt x="1736191" y="0"/>
                </a:lnTo>
                <a:lnTo>
                  <a:pt x="1736191" y="375648"/>
                </a:lnTo>
                <a:lnTo>
                  <a:pt x="0" y="3756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75865">
            <a:off x="-687901" y="2914102"/>
            <a:ext cx="2418747" cy="2260429"/>
          </a:xfrm>
          <a:custGeom>
            <a:avLst/>
            <a:gdLst/>
            <a:ahLst/>
            <a:cxnLst/>
            <a:rect l="l" t="t" r="r" b="b"/>
            <a:pathLst>
              <a:path w="2418747" h="2260429">
                <a:moveTo>
                  <a:pt x="0" y="0"/>
                </a:moveTo>
                <a:lnTo>
                  <a:pt x="2418747" y="0"/>
                </a:lnTo>
                <a:lnTo>
                  <a:pt x="2418747" y="2260428"/>
                </a:lnTo>
                <a:lnTo>
                  <a:pt x="0" y="22604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72002" y="-201104"/>
            <a:ext cx="1938689" cy="916471"/>
          </a:xfrm>
          <a:custGeom>
            <a:avLst/>
            <a:gdLst/>
            <a:ahLst/>
            <a:cxnLst/>
            <a:rect l="l" t="t" r="r" b="b"/>
            <a:pathLst>
              <a:path w="1938689" h="916471">
                <a:moveTo>
                  <a:pt x="0" y="0"/>
                </a:moveTo>
                <a:lnTo>
                  <a:pt x="1938689" y="0"/>
                </a:lnTo>
                <a:lnTo>
                  <a:pt x="1938689" y="916471"/>
                </a:lnTo>
                <a:lnTo>
                  <a:pt x="0" y="9164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44605" y="-59088"/>
            <a:ext cx="1574678" cy="1548910"/>
          </a:xfrm>
          <a:custGeom>
            <a:avLst/>
            <a:gdLst/>
            <a:ahLst/>
            <a:cxnLst/>
            <a:rect l="l" t="t" r="r" b="b"/>
            <a:pathLst>
              <a:path w="1574678" h="1548910">
                <a:moveTo>
                  <a:pt x="0" y="0"/>
                </a:moveTo>
                <a:lnTo>
                  <a:pt x="1574678" y="0"/>
                </a:lnTo>
                <a:lnTo>
                  <a:pt x="1574678" y="1548910"/>
                </a:lnTo>
                <a:lnTo>
                  <a:pt x="0" y="15489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3813">
            <a:off x="10047879" y="5092063"/>
            <a:ext cx="1882257" cy="1519495"/>
          </a:xfrm>
          <a:custGeom>
            <a:avLst/>
            <a:gdLst/>
            <a:ahLst/>
            <a:cxnLst/>
            <a:rect l="l" t="t" r="r" b="b"/>
            <a:pathLst>
              <a:path w="1882257" h="1519495">
                <a:moveTo>
                  <a:pt x="0" y="0"/>
                </a:moveTo>
                <a:lnTo>
                  <a:pt x="1882257" y="0"/>
                </a:lnTo>
                <a:lnTo>
                  <a:pt x="1882257" y="1519495"/>
                </a:lnTo>
                <a:lnTo>
                  <a:pt x="0" y="15194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8561" y="-749561"/>
            <a:ext cx="3026437" cy="2564217"/>
          </a:xfrm>
          <a:custGeom>
            <a:avLst/>
            <a:gdLst/>
            <a:ahLst/>
            <a:cxnLst/>
            <a:rect l="l" t="t" r="r" b="b"/>
            <a:pathLst>
              <a:path w="3026437" h="2564217">
                <a:moveTo>
                  <a:pt x="0" y="0"/>
                </a:moveTo>
                <a:lnTo>
                  <a:pt x="3026437" y="0"/>
                </a:lnTo>
                <a:lnTo>
                  <a:pt x="3026437" y="2564218"/>
                </a:lnTo>
                <a:lnTo>
                  <a:pt x="0" y="25642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87888">
            <a:off x="3556872" y="6112411"/>
            <a:ext cx="1896252" cy="1942157"/>
          </a:xfrm>
          <a:custGeom>
            <a:avLst/>
            <a:gdLst/>
            <a:ahLst/>
            <a:cxnLst/>
            <a:rect l="l" t="t" r="r" b="b"/>
            <a:pathLst>
              <a:path w="1896252" h="1942157">
                <a:moveTo>
                  <a:pt x="0" y="0"/>
                </a:moveTo>
                <a:lnTo>
                  <a:pt x="1896252" y="0"/>
                </a:lnTo>
                <a:lnTo>
                  <a:pt x="1896252" y="1942158"/>
                </a:lnTo>
                <a:lnTo>
                  <a:pt x="0" y="19421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70598">
            <a:off x="13634349" y="3165361"/>
            <a:ext cx="2096145" cy="2778024"/>
          </a:xfrm>
          <a:custGeom>
            <a:avLst/>
            <a:gdLst/>
            <a:ahLst/>
            <a:cxnLst/>
            <a:rect l="l" t="t" r="r" b="b"/>
            <a:pathLst>
              <a:path w="2096145" h="2778024">
                <a:moveTo>
                  <a:pt x="0" y="0"/>
                </a:moveTo>
                <a:lnTo>
                  <a:pt x="2096145" y="0"/>
                </a:lnTo>
                <a:lnTo>
                  <a:pt x="2096145" y="2778023"/>
                </a:lnTo>
                <a:lnTo>
                  <a:pt x="0" y="27780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212712">
            <a:off x="2951023" y="2879038"/>
            <a:ext cx="1430850" cy="967775"/>
          </a:xfrm>
          <a:custGeom>
            <a:avLst/>
            <a:gdLst/>
            <a:ahLst/>
            <a:cxnLst/>
            <a:rect l="l" t="t" r="r" b="b"/>
            <a:pathLst>
              <a:path w="1430850" h="967775">
                <a:moveTo>
                  <a:pt x="0" y="0"/>
                </a:moveTo>
                <a:lnTo>
                  <a:pt x="1430850" y="0"/>
                </a:lnTo>
                <a:lnTo>
                  <a:pt x="1430850" y="967775"/>
                </a:lnTo>
                <a:lnTo>
                  <a:pt x="0" y="96777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402707">
            <a:off x="15710081" y="201732"/>
            <a:ext cx="3224935" cy="2585811"/>
          </a:xfrm>
          <a:custGeom>
            <a:avLst/>
            <a:gdLst/>
            <a:ahLst/>
            <a:cxnLst/>
            <a:rect l="l" t="t" r="r" b="b"/>
            <a:pathLst>
              <a:path w="3224935" h="2585811">
                <a:moveTo>
                  <a:pt x="0" y="0"/>
                </a:moveTo>
                <a:lnTo>
                  <a:pt x="3224935" y="0"/>
                </a:lnTo>
                <a:lnTo>
                  <a:pt x="3224935" y="2585812"/>
                </a:lnTo>
                <a:lnTo>
                  <a:pt x="0" y="258581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66005">
            <a:off x="11147894" y="2336744"/>
            <a:ext cx="1403716" cy="1260792"/>
          </a:xfrm>
          <a:custGeom>
            <a:avLst/>
            <a:gdLst/>
            <a:ahLst/>
            <a:cxnLst/>
            <a:rect l="l" t="t" r="r" b="b"/>
            <a:pathLst>
              <a:path w="1403716" h="1260792">
                <a:moveTo>
                  <a:pt x="0" y="0"/>
                </a:moveTo>
                <a:lnTo>
                  <a:pt x="1403716" y="0"/>
                </a:lnTo>
                <a:lnTo>
                  <a:pt x="1403716" y="1260792"/>
                </a:lnTo>
                <a:lnTo>
                  <a:pt x="0" y="126079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09661">
            <a:off x="16210701" y="7049847"/>
            <a:ext cx="2097198" cy="3720835"/>
          </a:xfrm>
          <a:custGeom>
            <a:avLst/>
            <a:gdLst/>
            <a:ahLst/>
            <a:cxnLst/>
            <a:rect l="l" t="t" r="r" b="b"/>
            <a:pathLst>
              <a:path w="2097198" h="3720835">
                <a:moveTo>
                  <a:pt x="0" y="0"/>
                </a:moveTo>
                <a:lnTo>
                  <a:pt x="2097198" y="0"/>
                </a:lnTo>
                <a:lnTo>
                  <a:pt x="2097198" y="3720835"/>
                </a:lnTo>
                <a:lnTo>
                  <a:pt x="0" y="372083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78992">
            <a:off x="10172437" y="8367355"/>
            <a:ext cx="2317657" cy="2254448"/>
          </a:xfrm>
          <a:custGeom>
            <a:avLst/>
            <a:gdLst/>
            <a:ahLst/>
            <a:cxnLst/>
            <a:rect l="l" t="t" r="r" b="b"/>
            <a:pathLst>
              <a:path w="2317657" h="2254448">
                <a:moveTo>
                  <a:pt x="0" y="0"/>
                </a:moveTo>
                <a:lnTo>
                  <a:pt x="2317656" y="0"/>
                </a:lnTo>
                <a:lnTo>
                  <a:pt x="2317656" y="2254448"/>
                </a:lnTo>
                <a:lnTo>
                  <a:pt x="0" y="225444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322549" y="4364597"/>
            <a:ext cx="1631986" cy="1557805"/>
          </a:xfrm>
          <a:custGeom>
            <a:avLst/>
            <a:gdLst/>
            <a:ahLst/>
            <a:cxnLst/>
            <a:rect l="l" t="t" r="r" b="b"/>
            <a:pathLst>
              <a:path w="1631986" h="1557805">
                <a:moveTo>
                  <a:pt x="0" y="0"/>
                </a:moveTo>
                <a:lnTo>
                  <a:pt x="1631986" y="0"/>
                </a:lnTo>
                <a:lnTo>
                  <a:pt x="1631986" y="1557806"/>
                </a:lnTo>
                <a:lnTo>
                  <a:pt x="0" y="155780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 rot="-568600">
            <a:off x="2903702" y="1620047"/>
            <a:ext cx="13118113" cy="777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22"/>
              </a:lnSpc>
              <a:spcBef>
                <a:spcPct val="0"/>
              </a:spcBef>
            </a:pPr>
            <a:r>
              <a:rPr lang="en-US" sz="11940">
                <a:solidFill>
                  <a:srgbClr val="000000"/>
                </a:solidFill>
                <a:latin typeface="Gloria Hallelujah"/>
              </a:rPr>
              <a:t>Çocuk Gelişimi  Mezunlarının Çalışma  Alanları Nelerdir?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519652"/>
            <a:ext cx="16230600" cy="6376448"/>
            <a:chOff x="0" y="0"/>
            <a:chExt cx="21640800" cy="850193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2499" b="22499"/>
            <a:stretch>
              <a:fillRect/>
            </a:stretch>
          </p:blipFill>
          <p:spPr>
            <a:xfrm>
              <a:off x="0" y="0"/>
              <a:ext cx="21640800" cy="850193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rot="680423">
            <a:off x="14012961" y="399120"/>
            <a:ext cx="2599870" cy="1692279"/>
          </a:xfrm>
          <a:custGeom>
            <a:avLst/>
            <a:gdLst/>
            <a:ahLst/>
            <a:cxnLst/>
            <a:rect l="l" t="t" r="r" b="b"/>
            <a:pathLst>
              <a:path w="2599870" h="1692279">
                <a:moveTo>
                  <a:pt x="0" y="0"/>
                </a:moveTo>
                <a:lnTo>
                  <a:pt x="2599870" y="0"/>
                </a:lnTo>
                <a:lnTo>
                  <a:pt x="2599870" y="1692279"/>
                </a:lnTo>
                <a:lnTo>
                  <a:pt x="0" y="1692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2640" y="519652"/>
            <a:ext cx="1366363" cy="1810843"/>
          </a:xfrm>
          <a:custGeom>
            <a:avLst/>
            <a:gdLst/>
            <a:ahLst/>
            <a:cxnLst/>
            <a:rect l="l" t="t" r="r" b="b"/>
            <a:pathLst>
              <a:path w="1366363" h="1810843">
                <a:moveTo>
                  <a:pt x="0" y="0"/>
                </a:moveTo>
                <a:lnTo>
                  <a:pt x="1366363" y="0"/>
                </a:lnTo>
                <a:lnTo>
                  <a:pt x="1366363" y="1810843"/>
                </a:lnTo>
                <a:lnTo>
                  <a:pt x="0" y="1810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5821" y="4638413"/>
            <a:ext cx="2320987" cy="2257687"/>
          </a:xfrm>
          <a:custGeom>
            <a:avLst/>
            <a:gdLst/>
            <a:ahLst/>
            <a:cxnLst/>
            <a:rect l="l" t="t" r="r" b="b"/>
            <a:pathLst>
              <a:path w="2320987" h="2257687">
                <a:moveTo>
                  <a:pt x="0" y="0"/>
                </a:moveTo>
                <a:lnTo>
                  <a:pt x="2320987" y="0"/>
                </a:lnTo>
                <a:lnTo>
                  <a:pt x="2320987" y="2257687"/>
                </a:lnTo>
                <a:lnTo>
                  <a:pt x="0" y="2257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61455" y="2874221"/>
            <a:ext cx="1784759" cy="1207146"/>
          </a:xfrm>
          <a:custGeom>
            <a:avLst/>
            <a:gdLst/>
            <a:ahLst/>
            <a:cxnLst/>
            <a:rect l="l" t="t" r="r" b="b"/>
            <a:pathLst>
              <a:path w="1784759" h="1207146">
                <a:moveTo>
                  <a:pt x="0" y="0"/>
                </a:moveTo>
                <a:lnTo>
                  <a:pt x="1784759" y="0"/>
                </a:lnTo>
                <a:lnTo>
                  <a:pt x="1784759" y="1207146"/>
                </a:lnTo>
                <a:lnTo>
                  <a:pt x="0" y="1207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04035" y="7968746"/>
            <a:ext cx="17483965" cy="216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Gloria Hallelujah"/>
              </a:rPr>
              <a:t>Çocuk gelişimi ve eğitimi bölümü  mezunları, okul öncesi eğitim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Gloria Hallelujah"/>
              </a:rPr>
              <a:t>kurumlarında ve özel eğitim merkezlerinde yardımcı öğretmen olarak görev  yapabilmektedirler.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04035" y="160024"/>
            <a:ext cx="17077773" cy="7856347"/>
            <a:chOff x="0" y="0"/>
            <a:chExt cx="22770364" cy="1047512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t="17797" b="17797"/>
            <a:stretch>
              <a:fillRect/>
            </a:stretch>
          </p:blipFill>
          <p:spPr>
            <a:xfrm>
              <a:off x="0" y="0"/>
              <a:ext cx="22770364" cy="104751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9937" y="1500230"/>
            <a:ext cx="5953195" cy="1840078"/>
          </a:xfrm>
          <a:custGeom>
            <a:avLst/>
            <a:gdLst/>
            <a:ahLst/>
            <a:cxnLst/>
            <a:rect l="l" t="t" r="r" b="b"/>
            <a:pathLst>
              <a:path w="5953195" h="1840078">
                <a:moveTo>
                  <a:pt x="0" y="0"/>
                </a:moveTo>
                <a:lnTo>
                  <a:pt x="5953195" y="0"/>
                </a:lnTo>
                <a:lnTo>
                  <a:pt x="5953195" y="1840079"/>
                </a:lnTo>
                <a:lnTo>
                  <a:pt x="0" y="1840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900855" y="1740865"/>
            <a:ext cx="7452135" cy="1358809"/>
          </a:xfrm>
          <a:prstGeom prst="rect">
            <a:avLst/>
          </a:prstGeom>
          <a:solidFill>
            <a:srgbClr val="FFACEC"/>
          </a:solidFill>
        </p:spPr>
      </p:sp>
      <p:sp>
        <p:nvSpPr>
          <p:cNvPr id="4" name="TextBox 4"/>
          <p:cNvSpPr txBox="1"/>
          <p:nvPr/>
        </p:nvSpPr>
        <p:spPr>
          <a:xfrm>
            <a:off x="9900855" y="3277526"/>
            <a:ext cx="7931218" cy="628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1B1B1B"/>
                </a:solidFill>
                <a:latin typeface="Gloria Hallelujah"/>
              </a:rPr>
              <a:t> kamu kurumlarında ya da özel sektörde okul öncesi öğretmenliği, çocuk gelişimi öğretmenliği ya</a:t>
            </a:r>
          </a:p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1B1B1B"/>
                </a:solidFill>
                <a:latin typeface="Gloria Hallelujah"/>
              </a:rPr>
              <a:t>da özel eğitim öğretmenliği de yapabilmektedirler.</a:t>
            </a:r>
          </a:p>
          <a:p>
            <a:pPr algn="ctr">
              <a:lnSpc>
                <a:spcPts val="8550"/>
              </a:lnSpc>
            </a:pPr>
            <a:endParaRPr lang="en-US" sz="4899">
              <a:solidFill>
                <a:srgbClr val="1B1B1B"/>
              </a:solidFill>
              <a:latin typeface="Gloria Hallelujah"/>
            </a:endParaRPr>
          </a:p>
        </p:txBody>
      </p:sp>
      <p:grpSp>
        <p:nvGrpSpPr>
          <p:cNvPr id="5" name="Group 5"/>
          <p:cNvGrpSpPr/>
          <p:nvPr/>
        </p:nvGrpSpPr>
        <p:grpSpPr>
          <a:xfrm rot="-79211">
            <a:off x="613894" y="1016849"/>
            <a:ext cx="8941716" cy="8229600"/>
            <a:chOff x="0" y="0"/>
            <a:chExt cx="11922288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12967" t="8433" r="12967"/>
            <a:stretch>
              <a:fillRect/>
            </a:stretch>
          </p:blipFill>
          <p:spPr>
            <a:xfrm>
              <a:off x="0" y="0"/>
              <a:ext cx="11922288" cy="10972800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79211">
            <a:off x="332369" y="403004"/>
            <a:ext cx="2266133" cy="1071263"/>
          </a:xfrm>
          <a:custGeom>
            <a:avLst/>
            <a:gdLst/>
            <a:ahLst/>
            <a:cxnLst/>
            <a:rect l="l" t="t" r="r" b="b"/>
            <a:pathLst>
              <a:path w="2266133" h="1071263">
                <a:moveTo>
                  <a:pt x="0" y="0"/>
                </a:moveTo>
                <a:lnTo>
                  <a:pt x="2266133" y="0"/>
                </a:lnTo>
                <a:lnTo>
                  <a:pt x="2266133" y="1071263"/>
                </a:lnTo>
                <a:lnTo>
                  <a:pt x="0" y="107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9211">
            <a:off x="8640812" y="148928"/>
            <a:ext cx="1871856" cy="1759545"/>
          </a:xfrm>
          <a:custGeom>
            <a:avLst/>
            <a:gdLst/>
            <a:ahLst/>
            <a:cxnLst/>
            <a:rect l="l" t="t" r="r" b="b"/>
            <a:pathLst>
              <a:path w="1871856" h="1759545">
                <a:moveTo>
                  <a:pt x="0" y="0"/>
                </a:moveTo>
                <a:lnTo>
                  <a:pt x="1871856" y="0"/>
                </a:lnTo>
                <a:lnTo>
                  <a:pt x="1871856" y="1759544"/>
                </a:lnTo>
                <a:lnTo>
                  <a:pt x="0" y="1759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9211">
            <a:off x="9388430" y="7864984"/>
            <a:ext cx="1356692" cy="1389536"/>
          </a:xfrm>
          <a:custGeom>
            <a:avLst/>
            <a:gdLst/>
            <a:ahLst/>
            <a:cxnLst/>
            <a:rect l="l" t="t" r="r" b="b"/>
            <a:pathLst>
              <a:path w="1356692" h="1389536">
                <a:moveTo>
                  <a:pt x="0" y="0"/>
                </a:moveTo>
                <a:lnTo>
                  <a:pt x="1356692" y="0"/>
                </a:lnTo>
                <a:lnTo>
                  <a:pt x="1356692" y="1389536"/>
                </a:lnTo>
                <a:lnTo>
                  <a:pt x="0" y="13895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900855" y="2118645"/>
            <a:ext cx="7556523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  <a:spcBef>
                <a:spcPct val="0"/>
              </a:spcBef>
            </a:pPr>
            <a:r>
              <a:rPr lang="en-US" sz="3699">
                <a:solidFill>
                  <a:srgbClr val="1B1B1B"/>
                </a:solidFill>
                <a:latin typeface="Gloria Hallelujah"/>
              </a:rPr>
              <a:t>Üniversite eğitimi sonrasında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450</Words>
  <Application>Microsoft Office PowerPoint</Application>
  <PresentationFormat>Özel</PresentationFormat>
  <Paragraphs>66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Gloria Hallelujah</vt:lpstr>
      <vt:lpstr>Berlin Sans FB</vt:lpstr>
      <vt:lpstr>Calibri</vt:lpstr>
      <vt:lpstr>Roca One Bold</vt:lpstr>
      <vt:lpstr>Gliker</vt:lpstr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</dc:title>
  <dc:creator>NDVERK</dc:creator>
  <cp:lastModifiedBy>c gelisim</cp:lastModifiedBy>
  <cp:revision>6</cp:revision>
  <dcterms:created xsi:type="dcterms:W3CDTF">2006-08-16T00:00:00Z</dcterms:created>
  <dcterms:modified xsi:type="dcterms:W3CDTF">2024-10-18T10:54:21Z</dcterms:modified>
  <dc:identifier>DAFt_Esj6AA</dc:identifier>
</cp:coreProperties>
</file>